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58" r:id="rId4"/>
    <p:sldId id="259" r:id="rId5"/>
    <p:sldId id="262" r:id="rId6"/>
    <p:sldId id="261" r:id="rId7"/>
    <p:sldId id="263" r:id="rId8"/>
    <p:sldId id="260" r:id="rId9"/>
    <p:sldId id="264" r:id="rId10"/>
    <p:sldId id="265" r:id="rId11"/>
    <p:sldId id="267" r:id="rId12"/>
    <p:sldId id="266" r:id="rId13"/>
    <p:sldId id="268" r:id="rId14"/>
    <p:sldId id="269" r:id="rId15"/>
    <p:sldId id="270" r:id="rId16"/>
    <p:sldId id="271" r:id="rId17"/>
    <p:sldId id="272" r:id="rId18"/>
    <p:sldId id="275" r:id="rId19"/>
    <p:sldId id="273" r:id="rId20"/>
    <p:sldId id="274" r:id="rId21"/>
    <p:sldId id="276" r:id="rId22"/>
    <p:sldId id="277" r:id="rId23"/>
    <p:sldId id="278" r:id="rId24"/>
    <p:sldId id="279" r:id="rId25"/>
    <p:sldId id="280" r:id="rId26"/>
    <p:sldId id="282"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930" autoAdjust="0"/>
  </p:normalViewPr>
  <p:slideViewPr>
    <p:cSldViewPr snapToGrid="0">
      <p:cViewPr varScale="1">
        <p:scale>
          <a:sx n="82" d="100"/>
          <a:sy n="82" d="100"/>
        </p:scale>
        <p:origin x="7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2A7B6-483E-4178-8869-E6C6346B6DF2}" type="datetimeFigureOut">
              <a:rPr lang="en-US" smtClean="0"/>
              <a:t>3/19/2020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FCAF1-1587-4C11-BC40-C245526FFD21}" type="slidenum">
              <a:rPr lang="en-US" smtClean="0"/>
              <a:t>‹#›</a:t>
            </a:fld>
            <a:endParaRPr lang="en-US"/>
          </a:p>
        </p:txBody>
      </p:sp>
    </p:spTree>
    <p:extLst>
      <p:ext uri="{BB962C8B-B14F-4D97-AF65-F5344CB8AC3E}">
        <p14:creationId xmlns:p14="http://schemas.microsoft.com/office/powerpoint/2010/main" val="2547725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dupa</a:t>
            </a:r>
            <a:r>
              <a:rPr lang="en-US" dirty="0"/>
              <a:t> </a:t>
            </a:r>
            <a:r>
              <a:rPr lang="en-US" dirty="0" err="1"/>
              <a:t>primele</a:t>
            </a:r>
            <a:r>
              <a:rPr lang="en-US" dirty="0"/>
              <a:t> </a:t>
            </a:r>
            <a:r>
              <a:rPr lang="en-US" dirty="0" err="1"/>
              <a:t>doua</a:t>
            </a:r>
            <a:r>
              <a:rPr lang="en-US" dirty="0"/>
              <a:t> </a:t>
            </a:r>
            <a:r>
              <a:rPr lang="en-US" dirty="0" err="1"/>
              <a:t>linii</a:t>
            </a:r>
            <a:r>
              <a:rPr lang="en-US" dirty="0"/>
              <a:t>*</a:t>
            </a:r>
          </a:p>
          <a:p>
            <a:r>
              <a:rPr lang="en-US" dirty="0" err="1"/>
              <a:t>Spre</a:t>
            </a:r>
            <a:r>
              <a:rPr lang="en-US" dirty="0"/>
              <a:t> </a:t>
            </a:r>
            <a:r>
              <a:rPr lang="en-US" dirty="0" err="1"/>
              <a:t>exemplu</a:t>
            </a:r>
            <a:r>
              <a:rPr lang="en-US" dirty="0"/>
              <a:t> </a:t>
            </a:r>
            <a:r>
              <a:rPr lang="en-US" dirty="0" err="1"/>
              <a:t>daca</a:t>
            </a:r>
            <a:r>
              <a:rPr lang="en-US" dirty="0"/>
              <a:t> am </a:t>
            </a:r>
            <a:r>
              <a:rPr lang="en-US" dirty="0" err="1"/>
              <a:t>avea</a:t>
            </a:r>
            <a:r>
              <a:rPr lang="en-US" dirty="0"/>
              <a:t> un </a:t>
            </a:r>
            <a:r>
              <a:rPr lang="en-US" dirty="0" err="1"/>
              <a:t>serviciu</a:t>
            </a:r>
            <a:r>
              <a:rPr lang="en-US" dirty="0"/>
              <a:t> </a:t>
            </a:r>
            <a:r>
              <a:rPr lang="en-US" dirty="0" err="1"/>
              <a:t>numit</a:t>
            </a:r>
            <a:r>
              <a:rPr lang="en-US" dirty="0"/>
              <a:t> </a:t>
            </a:r>
            <a:r>
              <a:rPr lang="en-US" sz="1200" b="0" i="0" kern="1200" dirty="0" err="1">
                <a:solidFill>
                  <a:schemeClr val="tx1"/>
                </a:solidFill>
                <a:effectLst/>
                <a:latin typeface="+mn-lt"/>
                <a:ea typeface="+mn-ea"/>
                <a:cs typeface="+mn-cs"/>
              </a:rPr>
              <a:t>WeatherService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weather.service.ts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numele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fisierului</a:t>
            </a:r>
            <a:r>
              <a:rPr lang="en-US" sz="1200" b="0" i="0" kern="1200" dirty="0">
                <a:solidFill>
                  <a:schemeClr val="tx1"/>
                </a:solidFill>
                <a:effectLst/>
                <a:latin typeface="+mn-lt"/>
                <a:ea typeface="+mn-ea"/>
                <a:cs typeface="+mn-cs"/>
              </a:rPr>
              <a:t> cu care face </a:t>
            </a:r>
            <a:r>
              <a:rPr lang="en-US" sz="1200" b="0" i="0" kern="1200" dirty="0" err="1">
                <a:solidFill>
                  <a:schemeClr val="tx1"/>
                </a:solidFill>
                <a:effectLst/>
                <a:latin typeface="+mn-lt"/>
                <a:ea typeface="+mn-ea"/>
                <a:cs typeface="+mn-cs"/>
              </a:rPr>
              <a:t>testarea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weather.service.spec.ts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Ambele</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acelasi</a:t>
            </a:r>
            <a:r>
              <a:rPr lang="en-US" sz="1200" b="0" i="0" kern="1200" dirty="0">
                <a:solidFill>
                  <a:schemeClr val="tx1"/>
                </a:solidFill>
                <a:effectLst/>
                <a:latin typeface="+mn-lt"/>
                <a:ea typeface="+mn-ea"/>
                <a:cs typeface="+mn-cs"/>
              </a:rPr>
              <a:t> folder.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a:t>
            </a:r>
            <a:r>
              <a:rPr lang="en-US" dirty="0" err="1"/>
              <a:t>dupa</a:t>
            </a:r>
            <a:r>
              <a:rPr lang="en-US" dirty="0"/>
              <a:t> a 3.a </a:t>
            </a:r>
            <a:r>
              <a:rPr lang="en-US" dirty="0" err="1"/>
              <a:t>linie</a:t>
            </a:r>
            <a:r>
              <a:rPr lang="en-US" dirty="0"/>
              <a:t>*</a:t>
            </a:r>
          </a:p>
          <a:p>
            <a:r>
              <a:rPr lang="en-US" dirty="0"/>
              <a:t>In </a:t>
            </a:r>
            <a:r>
              <a:rPr lang="en-US" dirty="0" err="1"/>
              <a:t>interiorul</a:t>
            </a:r>
            <a:r>
              <a:rPr lang="en-US" dirty="0"/>
              <a:t> </a:t>
            </a:r>
            <a:r>
              <a:rPr lang="en-US" dirty="0" err="1"/>
              <a:t>acelui</a:t>
            </a:r>
            <a:r>
              <a:rPr lang="en-US" dirty="0"/>
              <a:t> </a:t>
            </a:r>
            <a:r>
              <a:rPr lang="en-US" dirty="0" err="1"/>
              <a:t>describe.ului</a:t>
            </a:r>
            <a:r>
              <a:rPr lang="en-US" dirty="0"/>
              <a:t> principal se </a:t>
            </a:r>
            <a:r>
              <a:rPr lang="en-US" dirty="0" err="1"/>
              <a:t>afla</a:t>
            </a:r>
            <a:r>
              <a:rPr lang="en-US" dirty="0"/>
              <a:t> </a:t>
            </a:r>
            <a:r>
              <a:rPr lang="en-US" dirty="0" err="1"/>
              <a:t>alte</a:t>
            </a:r>
            <a:r>
              <a:rPr lang="en-US" dirty="0"/>
              <a:t> </a:t>
            </a:r>
            <a:r>
              <a:rPr lang="en-US" dirty="0" err="1"/>
              <a:t>describe.uri</a:t>
            </a:r>
            <a:r>
              <a:rPr lang="en-US" dirty="0"/>
              <a:t> care defines care defines </a:t>
            </a:r>
            <a:r>
              <a:rPr lang="en-US" dirty="0" err="1"/>
              <a:t>arii</a:t>
            </a:r>
            <a:r>
              <a:rPr lang="en-US" dirty="0"/>
              <a:t> </a:t>
            </a:r>
            <a:r>
              <a:rPr lang="en-US" dirty="0" err="1"/>
              <a:t>majore</a:t>
            </a:r>
            <a:r>
              <a:rPr lang="en-US" dirty="0"/>
              <a:t> de </a:t>
            </a:r>
            <a:r>
              <a:rPr lang="en-US" dirty="0" err="1"/>
              <a:t>functionalitati</a:t>
            </a:r>
            <a:r>
              <a:rPr lang="en-US" dirty="0"/>
              <a:t>.</a:t>
            </a:r>
          </a:p>
          <a:p>
            <a:r>
              <a:rPr lang="en-US" dirty="0"/>
              <a:t>Cu cat </a:t>
            </a:r>
            <a:r>
              <a:rPr lang="en-US" dirty="0" err="1"/>
              <a:t>mai</a:t>
            </a:r>
            <a:r>
              <a:rPr lang="en-US" dirty="0"/>
              <a:t> </a:t>
            </a:r>
            <a:r>
              <a:rPr lang="en-US" dirty="0" err="1"/>
              <a:t>multe</a:t>
            </a:r>
            <a:r>
              <a:rPr lang="en-US" dirty="0"/>
              <a:t> </a:t>
            </a:r>
            <a:r>
              <a:rPr lang="en-US" dirty="0" err="1"/>
              <a:t>unul</a:t>
            </a:r>
            <a:r>
              <a:rPr lang="en-US" dirty="0"/>
              <a:t> in </a:t>
            </a:r>
            <a:r>
              <a:rPr lang="en-US" dirty="0" err="1"/>
              <a:t>altul</a:t>
            </a:r>
            <a:r>
              <a:rPr lang="en-US" dirty="0"/>
              <a:t> cu </a:t>
            </a:r>
            <a:r>
              <a:rPr lang="en-US" dirty="0" err="1"/>
              <a:t>atat</a:t>
            </a:r>
            <a:r>
              <a:rPr lang="en-US" dirty="0"/>
              <a:t> </a:t>
            </a:r>
            <a:r>
              <a:rPr lang="en-US" dirty="0" err="1"/>
              <a:t>devine</a:t>
            </a:r>
            <a:r>
              <a:rPr lang="en-US" dirty="0"/>
              <a:t> </a:t>
            </a:r>
            <a:r>
              <a:rPr lang="en-US" dirty="0" err="1"/>
              <a:t>totul</a:t>
            </a:r>
            <a:r>
              <a:rPr lang="en-US" dirty="0"/>
              <a:t> </a:t>
            </a:r>
            <a:r>
              <a:rPr lang="en-US" dirty="0" err="1"/>
              <a:t>mai</a:t>
            </a:r>
            <a:r>
              <a:rPr lang="en-US" dirty="0"/>
              <a:t> </a:t>
            </a:r>
            <a:r>
              <a:rPr lang="en-US" dirty="0" err="1"/>
              <a:t>ierarhic</a:t>
            </a:r>
            <a:r>
              <a:rPr lang="en-US" dirty="0"/>
              <a:t> </a:t>
            </a:r>
            <a:r>
              <a:rPr lang="en-US" dirty="0" err="1"/>
              <a:t>si</a:t>
            </a:r>
            <a:r>
              <a:rPr lang="en-US" dirty="0"/>
              <a:t> se </a:t>
            </a:r>
            <a:r>
              <a:rPr lang="en-US" dirty="0" err="1"/>
              <a:t>testeaza</a:t>
            </a:r>
            <a:r>
              <a:rPr lang="en-US" dirty="0"/>
              <a:t> </a:t>
            </a:r>
            <a:r>
              <a:rPr lang="en-US" dirty="0" err="1"/>
              <a:t>functionalitati</a:t>
            </a:r>
            <a:r>
              <a:rPr lang="en-US" dirty="0"/>
              <a:t> </a:t>
            </a:r>
            <a:r>
              <a:rPr lang="en-US" dirty="0" err="1"/>
              <a:t>mai</a:t>
            </a:r>
            <a:r>
              <a:rPr lang="en-US" dirty="0"/>
              <a:t> </a:t>
            </a:r>
            <a:r>
              <a:rPr lang="en-US" dirty="0" err="1"/>
              <a:t>mici</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48CFCAF1-1587-4C11-BC40-C245526FFD21}" type="slidenum">
              <a:rPr lang="en-US" smtClean="0"/>
              <a:t>6</a:t>
            </a:fld>
            <a:endParaRPr lang="en-US"/>
          </a:p>
        </p:txBody>
      </p:sp>
    </p:spTree>
    <p:extLst>
      <p:ext uri="{BB962C8B-B14F-4D97-AF65-F5344CB8AC3E}">
        <p14:creationId xmlns:p14="http://schemas.microsoft.com/office/powerpoint/2010/main" val="1319624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ro-RO" dirty="0"/>
              <a:t>Multe teste se bazează pe acțiuni precum așteptarea ca o pagină să fie vizibilă, introducerea textului într-o intrare și apăsarea unui buton. Metodele utilizate pentru a face acest lucru rămân în concordanță doar</a:t>
            </a:r>
            <a:r>
              <a:rPr lang="en-US" dirty="0"/>
              <a:t> cu</a:t>
            </a:r>
            <a:r>
              <a:rPr lang="ro-RO" dirty="0"/>
              <a:t> selectoarele CSS utilizate pentru a schimba elementul DOM corespunzător. Prin urmare, are sens să abstractizăm această logică într-o clasă de bază care poate fi folosită de celelalte obiecte de pagină.</a:t>
            </a:r>
          </a:p>
          <a:p>
            <a:pPr marL="171450" indent="-171450">
              <a:buFontTx/>
              <a:buChar char="-"/>
            </a:pPr>
            <a:endParaRPr lang="ro-RO" dirty="0"/>
          </a:p>
          <a:p>
            <a:pPr marL="171450" indent="-171450">
              <a:buFontTx/>
              <a:buChar char="-"/>
            </a:pPr>
            <a:r>
              <a:rPr lang="ro-RO" dirty="0"/>
              <a:t>Iată un exemplu care implementează câteva metode de bază pe care toate obiectele paginii vor trebui să le suporte.</a:t>
            </a:r>
          </a:p>
        </p:txBody>
      </p:sp>
      <p:sp>
        <p:nvSpPr>
          <p:cNvPr id="4" name="Slide Number Placeholder 3"/>
          <p:cNvSpPr>
            <a:spLocks noGrp="1"/>
          </p:cNvSpPr>
          <p:nvPr>
            <p:ph type="sldNum" sz="quarter" idx="5"/>
          </p:nvPr>
        </p:nvSpPr>
        <p:spPr/>
        <p:txBody>
          <a:bodyPr/>
          <a:lstStyle/>
          <a:p>
            <a:fld id="{48CFCAF1-1587-4C11-BC40-C245526FFD21}" type="slidenum">
              <a:rPr lang="en-US" smtClean="0"/>
              <a:t>15</a:t>
            </a:fld>
            <a:endParaRPr lang="en-US"/>
          </a:p>
        </p:txBody>
      </p:sp>
    </p:spTree>
    <p:extLst>
      <p:ext uri="{BB962C8B-B14F-4D97-AF65-F5344CB8AC3E}">
        <p14:creationId xmlns:p14="http://schemas.microsoft.com/office/powerpoint/2010/main" val="1090196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Fiecare</a:t>
            </a:r>
            <a:r>
              <a:rPr lang="en-US" dirty="0"/>
              <a:t> </a:t>
            </a:r>
            <a:r>
              <a:rPr lang="en-US" dirty="0" err="1"/>
              <a:t>pagină</a:t>
            </a:r>
            <a:r>
              <a:rPr lang="en-US" dirty="0"/>
              <a:t> din </a:t>
            </a:r>
            <a:r>
              <a:rPr lang="en-US" dirty="0" err="1"/>
              <a:t>aplicație</a:t>
            </a:r>
            <a:r>
              <a:rPr lang="en-US" dirty="0"/>
              <a:t> </a:t>
            </a:r>
            <a:r>
              <a:rPr lang="en-US" dirty="0" err="1"/>
              <a:t>va</a:t>
            </a:r>
            <a:r>
              <a:rPr lang="en-US" dirty="0"/>
              <a:t> </a:t>
            </a:r>
            <a:r>
              <a:rPr lang="en-US" dirty="0" err="1"/>
              <a:t>avea</a:t>
            </a:r>
            <a:r>
              <a:rPr lang="en-US" dirty="0"/>
              <a:t> propria </a:t>
            </a:r>
            <a:r>
              <a:rPr lang="en-US" dirty="0" err="1"/>
              <a:t>sa</a:t>
            </a:r>
            <a:r>
              <a:rPr lang="en-US" dirty="0"/>
              <a:t> </a:t>
            </a:r>
            <a:r>
              <a:rPr lang="en-US" dirty="0" err="1"/>
              <a:t>clasă</a:t>
            </a:r>
            <a:r>
              <a:rPr lang="en-US" dirty="0"/>
              <a:t> de </a:t>
            </a:r>
            <a:r>
              <a:rPr lang="en-US" dirty="0" err="1"/>
              <a:t>obiecte</a:t>
            </a:r>
            <a:r>
              <a:rPr lang="en-US" dirty="0"/>
              <a:t> de </a:t>
            </a:r>
            <a:r>
              <a:rPr lang="en-US" dirty="0" err="1"/>
              <a:t>pagină</a:t>
            </a:r>
            <a:r>
              <a:rPr lang="en-US" dirty="0"/>
              <a:t> care </a:t>
            </a:r>
            <a:r>
              <a:rPr lang="en-US" dirty="0" err="1"/>
              <a:t>rezumă</a:t>
            </a:r>
            <a:r>
              <a:rPr lang="en-US" dirty="0"/>
              <a:t> </a:t>
            </a:r>
            <a:r>
              <a:rPr lang="en-US" dirty="0" err="1"/>
              <a:t>elementele</a:t>
            </a:r>
            <a:r>
              <a:rPr lang="en-US" dirty="0"/>
              <a:t> din </a:t>
            </a:r>
            <a:r>
              <a:rPr lang="en-US" dirty="0" err="1"/>
              <a:t>pagina</a:t>
            </a:r>
            <a:r>
              <a:rPr lang="en-US" dirty="0"/>
              <a:t> </a:t>
            </a:r>
            <a:r>
              <a:rPr lang="en-US" dirty="0" err="1"/>
              <a:t>respectivă</a:t>
            </a:r>
            <a:r>
              <a:rPr lang="en-US" dirty="0"/>
              <a:t>. </a:t>
            </a:r>
            <a:r>
              <a:rPr lang="en-US" dirty="0" err="1"/>
              <a:t>Dacă</a:t>
            </a:r>
            <a:r>
              <a:rPr lang="en-US" dirty="0"/>
              <a:t> se </a:t>
            </a:r>
            <a:r>
              <a:rPr lang="en-US" dirty="0" err="1"/>
              <a:t>folosește</a:t>
            </a:r>
            <a:r>
              <a:rPr lang="en-US" dirty="0"/>
              <a:t> o </a:t>
            </a:r>
            <a:r>
              <a:rPr lang="en-US" dirty="0" err="1"/>
              <a:t>clasă</a:t>
            </a:r>
            <a:r>
              <a:rPr lang="en-US" dirty="0"/>
              <a:t> de </a:t>
            </a:r>
            <a:r>
              <a:rPr lang="en-US" dirty="0" err="1"/>
              <a:t>obiect</a:t>
            </a:r>
            <a:r>
              <a:rPr lang="en-US" dirty="0"/>
              <a:t> de </a:t>
            </a:r>
            <a:r>
              <a:rPr lang="en-US" dirty="0" err="1"/>
              <a:t>pagină</a:t>
            </a:r>
            <a:r>
              <a:rPr lang="en-US" dirty="0"/>
              <a:t> de </a:t>
            </a:r>
            <a:r>
              <a:rPr lang="en-US" dirty="0" err="1"/>
              <a:t>bază</a:t>
            </a:r>
            <a:r>
              <a:rPr lang="en-US" dirty="0"/>
              <a:t>, </a:t>
            </a:r>
            <a:r>
              <a:rPr lang="en-US" dirty="0" err="1"/>
              <a:t>crearea</a:t>
            </a:r>
            <a:r>
              <a:rPr lang="en-US" dirty="0"/>
              <a:t> </a:t>
            </a:r>
            <a:r>
              <a:rPr lang="en-US" dirty="0" err="1"/>
              <a:t>obiectului</a:t>
            </a:r>
            <a:r>
              <a:rPr lang="en-US" dirty="0"/>
              <a:t> de </a:t>
            </a:r>
            <a:r>
              <a:rPr lang="en-US" dirty="0" err="1"/>
              <a:t>pagină</a:t>
            </a:r>
            <a:r>
              <a:rPr lang="en-US" dirty="0"/>
              <a:t> </a:t>
            </a:r>
            <a:r>
              <a:rPr lang="en-US" dirty="0" err="1"/>
              <a:t>implică</a:t>
            </a:r>
            <a:r>
              <a:rPr lang="en-US" dirty="0"/>
              <a:t> </a:t>
            </a:r>
            <a:r>
              <a:rPr lang="en-US" dirty="0" err="1"/>
              <a:t>în</a:t>
            </a:r>
            <a:r>
              <a:rPr lang="en-US" dirty="0"/>
              <a:t> mare </a:t>
            </a:r>
            <a:r>
              <a:rPr lang="en-US" dirty="0" err="1"/>
              <a:t>parte</a:t>
            </a:r>
            <a:r>
              <a:rPr lang="en-US" dirty="0"/>
              <a:t> </a:t>
            </a:r>
            <a:r>
              <a:rPr lang="en-US" dirty="0" err="1"/>
              <a:t>crearea</a:t>
            </a:r>
            <a:r>
              <a:rPr lang="en-US" dirty="0"/>
              <a:t> de </a:t>
            </a:r>
            <a:r>
              <a:rPr lang="en-US" dirty="0" err="1"/>
              <a:t>metode</a:t>
            </a:r>
            <a:r>
              <a:rPr lang="en-US" dirty="0"/>
              <a:t> </a:t>
            </a:r>
            <a:r>
              <a:rPr lang="en-US" dirty="0" err="1"/>
              <a:t>personalizate</a:t>
            </a:r>
            <a:r>
              <a:rPr lang="en-US" dirty="0"/>
              <a:t> </a:t>
            </a:r>
            <a:r>
              <a:rPr lang="en-US" dirty="0" err="1"/>
              <a:t>pentru</a:t>
            </a:r>
            <a:r>
              <a:rPr lang="en-US" dirty="0"/>
              <a:t> </a:t>
            </a:r>
            <a:r>
              <a:rPr lang="en-US" dirty="0" err="1"/>
              <a:t>elemente</a:t>
            </a:r>
            <a:r>
              <a:rPr lang="en-US" dirty="0"/>
              <a:t> care sunt </a:t>
            </a:r>
            <a:r>
              <a:rPr lang="en-US" dirty="0" err="1"/>
              <a:t>specifice</a:t>
            </a:r>
            <a:r>
              <a:rPr lang="en-US" dirty="0"/>
              <a:t> </a:t>
            </a:r>
            <a:r>
              <a:rPr lang="en-US" dirty="0" err="1"/>
              <a:t>acelei</a:t>
            </a:r>
            <a:r>
              <a:rPr lang="en-US" dirty="0"/>
              <a:t> </a:t>
            </a:r>
            <a:r>
              <a:rPr lang="en-US" dirty="0" err="1"/>
              <a:t>pagini</a:t>
            </a:r>
            <a:r>
              <a:rPr lang="en-US" dirty="0"/>
              <a:t>. </a:t>
            </a:r>
            <a:r>
              <a:rPr lang="en-US" dirty="0" err="1"/>
              <a:t>Adesea</a:t>
            </a:r>
            <a:r>
              <a:rPr lang="en-US" dirty="0"/>
              <a:t>, </a:t>
            </a:r>
            <a:r>
              <a:rPr lang="en-US" dirty="0" err="1"/>
              <a:t>aceste</a:t>
            </a:r>
            <a:r>
              <a:rPr lang="en-US" dirty="0"/>
              <a:t> </a:t>
            </a:r>
            <a:r>
              <a:rPr lang="en-US" dirty="0" err="1"/>
              <a:t>elemente</a:t>
            </a:r>
            <a:r>
              <a:rPr lang="en-US" dirty="0"/>
              <a:t> </a:t>
            </a:r>
            <a:r>
              <a:rPr lang="en-US" dirty="0" err="1"/>
              <a:t>personalizate</a:t>
            </a:r>
            <a:r>
              <a:rPr lang="en-US" dirty="0"/>
              <a:t> </a:t>
            </a:r>
            <a:r>
              <a:rPr lang="en-US" dirty="0" err="1"/>
              <a:t>profită</a:t>
            </a:r>
            <a:r>
              <a:rPr lang="en-US" dirty="0"/>
              <a:t> de </a:t>
            </a:r>
            <a:r>
              <a:rPr lang="en-US" dirty="0" err="1"/>
              <a:t>metodele</a:t>
            </a:r>
            <a:r>
              <a:rPr lang="en-US" dirty="0"/>
              <a:t> din </a:t>
            </a:r>
            <a:r>
              <a:rPr lang="en-US" dirty="0" err="1"/>
              <a:t>clasa</a:t>
            </a:r>
            <a:r>
              <a:rPr lang="en-US" dirty="0"/>
              <a:t> de </a:t>
            </a:r>
            <a:r>
              <a:rPr lang="en-US" dirty="0" err="1"/>
              <a:t>bază</a:t>
            </a:r>
            <a:r>
              <a:rPr lang="en-US" dirty="0"/>
              <a:t> </a:t>
            </a:r>
            <a:r>
              <a:rPr lang="en-US" dirty="0" err="1"/>
              <a:t>pentru</a:t>
            </a:r>
            <a:r>
              <a:rPr lang="en-US" dirty="0"/>
              <a:t> a </a:t>
            </a:r>
            <a:r>
              <a:rPr lang="en-US" dirty="0" err="1"/>
              <a:t>efectua</a:t>
            </a:r>
            <a:r>
              <a:rPr lang="en-US" dirty="0"/>
              <a:t> </a:t>
            </a:r>
            <a:r>
              <a:rPr lang="en-US" dirty="0" err="1"/>
              <a:t>munca</a:t>
            </a:r>
            <a:r>
              <a:rPr lang="en-US" dirty="0"/>
              <a:t> </a:t>
            </a:r>
            <a:r>
              <a:rPr lang="en-US" dirty="0" err="1"/>
              <a:t>necesară</a:t>
            </a:r>
            <a:r>
              <a:rPr lang="en-US" dirty="0"/>
              <a:t>.</a:t>
            </a:r>
          </a:p>
          <a:p>
            <a:endParaRPr lang="en-US" dirty="0"/>
          </a:p>
          <a:p>
            <a:r>
              <a:rPr lang="en-US" dirty="0" err="1"/>
              <a:t>Iată</a:t>
            </a:r>
            <a:r>
              <a:rPr lang="en-US" dirty="0"/>
              <a:t> un </a:t>
            </a:r>
            <a:r>
              <a:rPr lang="en-US" dirty="0" err="1"/>
              <a:t>exemplu</a:t>
            </a:r>
            <a:r>
              <a:rPr lang="en-US" dirty="0"/>
              <a:t> de </a:t>
            </a:r>
            <a:r>
              <a:rPr lang="en-US" dirty="0" err="1"/>
              <a:t>obiect</a:t>
            </a:r>
            <a:r>
              <a:rPr lang="en-US" dirty="0"/>
              <a:t> de </a:t>
            </a:r>
            <a:r>
              <a:rPr lang="en-US" dirty="0" err="1"/>
              <a:t>pagină</a:t>
            </a:r>
            <a:r>
              <a:rPr lang="en-US" dirty="0"/>
              <a:t> </a:t>
            </a:r>
            <a:r>
              <a:rPr lang="en-US" dirty="0" err="1"/>
              <a:t>pentru</a:t>
            </a:r>
            <a:r>
              <a:rPr lang="en-US" dirty="0"/>
              <a:t> o </a:t>
            </a:r>
            <a:r>
              <a:rPr lang="en-US" dirty="0" err="1"/>
              <a:t>pagină</a:t>
            </a:r>
            <a:r>
              <a:rPr lang="en-US" dirty="0"/>
              <a:t> de </a:t>
            </a:r>
            <a:r>
              <a:rPr lang="en-US" dirty="0" err="1"/>
              <a:t>autentificare</a:t>
            </a:r>
            <a:r>
              <a:rPr lang="en-US" dirty="0"/>
              <a:t> </a:t>
            </a:r>
            <a:r>
              <a:rPr lang="en-US" dirty="0" err="1"/>
              <a:t>simplă</a:t>
            </a:r>
            <a:r>
              <a:rPr lang="en-US" dirty="0"/>
              <a:t>, </a:t>
            </a:r>
            <a:r>
              <a:rPr lang="en-US" dirty="0" err="1"/>
              <a:t>dar</a:t>
            </a:r>
            <a:r>
              <a:rPr lang="en-US" dirty="0"/>
              <a:t> </a:t>
            </a:r>
            <a:r>
              <a:rPr lang="en-US" dirty="0" err="1"/>
              <a:t>tipică</a:t>
            </a:r>
            <a:r>
              <a:rPr lang="en-US" dirty="0"/>
              <a:t>. </a:t>
            </a:r>
            <a:r>
              <a:rPr lang="en-US" dirty="0" err="1"/>
              <a:t>Observați</a:t>
            </a:r>
            <a:r>
              <a:rPr lang="en-US" dirty="0"/>
              <a:t> </a:t>
            </a:r>
            <a:r>
              <a:rPr lang="en-US" dirty="0" err="1"/>
              <a:t>că</a:t>
            </a:r>
            <a:r>
              <a:rPr lang="en-US" dirty="0"/>
              <a:t> </a:t>
            </a:r>
            <a:r>
              <a:rPr lang="en-US" dirty="0" err="1"/>
              <a:t>multe</a:t>
            </a:r>
            <a:r>
              <a:rPr lang="en-US" dirty="0"/>
              <a:t> </a:t>
            </a:r>
            <a:r>
              <a:rPr lang="en-US" dirty="0" err="1"/>
              <a:t>dintre</a:t>
            </a:r>
            <a:r>
              <a:rPr lang="en-US" dirty="0"/>
              <a:t> </a:t>
            </a:r>
            <a:r>
              <a:rPr lang="en-US" dirty="0" err="1"/>
              <a:t>metodele</a:t>
            </a:r>
            <a:r>
              <a:rPr lang="en-US" dirty="0"/>
              <a:t>, cum </a:t>
            </a:r>
            <a:r>
              <a:rPr lang="en-US" dirty="0" err="1"/>
              <a:t>ar</a:t>
            </a:r>
            <a:r>
              <a:rPr lang="en-US" dirty="0"/>
              <a:t> fi </a:t>
            </a:r>
            <a:r>
              <a:rPr lang="en-US" dirty="0" err="1"/>
              <a:t>enterEMail</a:t>
            </a:r>
            <a:r>
              <a:rPr lang="en-US" dirty="0"/>
              <a:t> (), </a:t>
            </a:r>
            <a:r>
              <a:rPr lang="en-US" dirty="0" err="1"/>
              <a:t>apelează</a:t>
            </a:r>
            <a:r>
              <a:rPr lang="en-US" dirty="0"/>
              <a:t> </a:t>
            </a:r>
            <a:r>
              <a:rPr lang="en-US" dirty="0" err="1"/>
              <a:t>metode</a:t>
            </a:r>
            <a:r>
              <a:rPr lang="en-US" dirty="0"/>
              <a:t> din </a:t>
            </a:r>
            <a:r>
              <a:rPr lang="en-US" dirty="0" err="1"/>
              <a:t>clasa</a:t>
            </a:r>
            <a:r>
              <a:rPr lang="en-US" dirty="0"/>
              <a:t> de </a:t>
            </a:r>
            <a:r>
              <a:rPr lang="en-US" dirty="0" err="1"/>
              <a:t>bază</a:t>
            </a:r>
            <a:r>
              <a:rPr lang="en-US" dirty="0"/>
              <a:t> care </a:t>
            </a:r>
            <a:r>
              <a:rPr lang="en-US" dirty="0" err="1"/>
              <a:t>efectuează</a:t>
            </a:r>
            <a:r>
              <a:rPr lang="en-US" dirty="0"/>
              <a:t> </a:t>
            </a:r>
            <a:r>
              <a:rPr lang="en-US" dirty="0" err="1"/>
              <a:t>cea</a:t>
            </a:r>
            <a:r>
              <a:rPr lang="en-US" dirty="0"/>
              <a:t> </a:t>
            </a:r>
            <a:r>
              <a:rPr lang="en-US" dirty="0" err="1"/>
              <a:t>mai</a:t>
            </a:r>
            <a:r>
              <a:rPr lang="en-US" dirty="0"/>
              <a:t> mare </a:t>
            </a:r>
            <a:r>
              <a:rPr lang="en-US" dirty="0" err="1"/>
              <a:t>parte</a:t>
            </a:r>
            <a:r>
              <a:rPr lang="en-US" dirty="0"/>
              <a:t> a </a:t>
            </a:r>
            <a:r>
              <a:rPr lang="en-US" dirty="0" err="1"/>
              <a:t>lucrării</a:t>
            </a:r>
            <a:r>
              <a:rPr lang="en-US" dirty="0"/>
              <a:t>.</a:t>
            </a:r>
          </a:p>
        </p:txBody>
      </p:sp>
      <p:sp>
        <p:nvSpPr>
          <p:cNvPr id="4" name="Slide Number Placeholder 3"/>
          <p:cNvSpPr>
            <a:spLocks noGrp="1"/>
          </p:cNvSpPr>
          <p:nvPr>
            <p:ph type="sldNum" sz="quarter" idx="5"/>
          </p:nvPr>
        </p:nvSpPr>
        <p:spPr/>
        <p:txBody>
          <a:bodyPr/>
          <a:lstStyle/>
          <a:p>
            <a:fld id="{48CFCAF1-1587-4C11-BC40-C245526FFD21}" type="slidenum">
              <a:rPr lang="en-US" smtClean="0"/>
              <a:t>16</a:t>
            </a:fld>
            <a:endParaRPr lang="en-US"/>
          </a:p>
        </p:txBody>
      </p:sp>
    </p:spTree>
    <p:extLst>
      <p:ext uri="{BB962C8B-B14F-4D97-AF65-F5344CB8AC3E}">
        <p14:creationId xmlns:p14="http://schemas.microsoft.com/office/powerpoint/2010/main" val="3044196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t>
            </a:r>
            <a:r>
              <a:rPr lang="en-US" sz="1200" b="0" i="0" kern="1200" dirty="0">
                <a:solidFill>
                  <a:schemeClr val="tx1"/>
                </a:solidFill>
                <a:effectLst/>
                <a:latin typeface="+mn-lt"/>
                <a:ea typeface="+mn-ea"/>
                <a:cs typeface="+mn-cs"/>
              </a:rPr>
              <a:t>Similar to unit tests, end-to-end test scripts consist of nested describe() and it() functions. In the case of end-to-end tests, the describe() functions generally denote specific scenarios with the it() functions denoting specific behaviors that should be exhibited by the application as actions are performed within that scenario.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Also similar to unit tests, the labels used in the describe() and it() functions should make sense both with the "describe" or "it" and when concatenated together to form the complete test case.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sample end-to-end test script that exercises some typical login scenarios.</a:t>
            </a:r>
          </a:p>
          <a:p>
            <a:endParaRPr lang="en-US" dirty="0"/>
          </a:p>
        </p:txBody>
      </p:sp>
      <p:sp>
        <p:nvSpPr>
          <p:cNvPr id="4" name="Slide Number Placeholder 3"/>
          <p:cNvSpPr>
            <a:spLocks noGrp="1"/>
          </p:cNvSpPr>
          <p:nvPr>
            <p:ph type="sldNum" sz="quarter" idx="5"/>
          </p:nvPr>
        </p:nvSpPr>
        <p:spPr/>
        <p:txBody>
          <a:bodyPr/>
          <a:lstStyle/>
          <a:p>
            <a:fld id="{48CFCAF1-1587-4C11-BC40-C245526FFD21}" type="slidenum">
              <a:rPr lang="en-US" smtClean="0"/>
              <a:t>17</a:t>
            </a:fld>
            <a:endParaRPr lang="en-US"/>
          </a:p>
        </p:txBody>
      </p:sp>
    </p:spTree>
    <p:extLst>
      <p:ext uri="{BB962C8B-B14F-4D97-AF65-F5344CB8AC3E}">
        <p14:creationId xmlns:p14="http://schemas.microsoft.com/office/powerpoint/2010/main" val="1116045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Configurația</a:t>
            </a:r>
            <a:r>
              <a:rPr lang="en-US" dirty="0"/>
              <a:t> </a:t>
            </a:r>
            <a:r>
              <a:rPr lang="en-US" dirty="0" err="1"/>
              <a:t>implicită</a:t>
            </a:r>
            <a:r>
              <a:rPr lang="en-US" dirty="0"/>
              <a:t> </a:t>
            </a:r>
            <a:r>
              <a:rPr lang="en-US" dirty="0" err="1"/>
              <a:t>utilizează</a:t>
            </a:r>
            <a:r>
              <a:rPr lang="en-US" dirty="0"/>
              <a:t> </a:t>
            </a:r>
            <a:r>
              <a:rPr lang="en-US" dirty="0" err="1"/>
              <a:t>același</a:t>
            </a:r>
            <a:r>
              <a:rPr lang="en-US" dirty="0"/>
              <a:t> </a:t>
            </a:r>
            <a:r>
              <a:rPr lang="en-US" dirty="0" err="1"/>
              <a:t>fișier</a:t>
            </a:r>
            <a:r>
              <a:rPr lang="en-US" dirty="0"/>
              <a:t> </a:t>
            </a:r>
            <a:r>
              <a:rPr lang="en-US" dirty="0" err="1"/>
              <a:t>environment.ts</a:t>
            </a:r>
            <a:r>
              <a:rPr lang="en-US" dirty="0"/>
              <a:t> care </a:t>
            </a:r>
            <a:r>
              <a:rPr lang="en-US" dirty="0" err="1"/>
              <a:t>este</a:t>
            </a:r>
            <a:r>
              <a:rPr lang="en-US" dirty="0"/>
              <a:t> </a:t>
            </a:r>
            <a:r>
              <a:rPr lang="en-US" dirty="0" err="1"/>
              <a:t>utilizat</a:t>
            </a:r>
            <a:r>
              <a:rPr lang="en-US" dirty="0"/>
              <a:t> </a:t>
            </a:r>
            <a:r>
              <a:rPr lang="en-US" dirty="0" err="1"/>
              <a:t>pentru</a:t>
            </a:r>
            <a:r>
              <a:rPr lang="en-US" dirty="0"/>
              <a:t> </a:t>
            </a:r>
            <a:r>
              <a:rPr lang="en-US" dirty="0" err="1"/>
              <a:t>dezvoltare</a:t>
            </a:r>
            <a:r>
              <a:rPr lang="en-US" dirty="0"/>
              <a:t>. </a:t>
            </a:r>
            <a:r>
              <a:rPr lang="en-US" dirty="0" err="1"/>
              <a:t>Pentru</a:t>
            </a:r>
            <a:r>
              <a:rPr lang="en-US" dirty="0"/>
              <a:t> a </a:t>
            </a:r>
            <a:r>
              <a:rPr lang="en-US" dirty="0" err="1"/>
              <a:t>oferi</a:t>
            </a:r>
            <a:r>
              <a:rPr lang="en-US" dirty="0"/>
              <a:t> un control </a:t>
            </a:r>
            <a:r>
              <a:rPr lang="en-US" dirty="0" err="1"/>
              <a:t>mai</a:t>
            </a:r>
            <a:r>
              <a:rPr lang="en-US" dirty="0"/>
              <a:t> bun </a:t>
            </a:r>
            <a:r>
              <a:rPr lang="en-US" dirty="0" err="1"/>
              <a:t>asupra</a:t>
            </a:r>
            <a:r>
              <a:rPr lang="en-US" dirty="0"/>
              <a:t> </a:t>
            </a:r>
            <a:r>
              <a:rPr lang="en-US" dirty="0" err="1"/>
              <a:t>datelor</a:t>
            </a:r>
            <a:r>
              <a:rPr lang="en-US" dirty="0"/>
              <a:t> </a:t>
            </a:r>
            <a:r>
              <a:rPr lang="en-US" dirty="0" err="1"/>
              <a:t>utilizate</a:t>
            </a:r>
            <a:r>
              <a:rPr lang="en-US" dirty="0"/>
              <a:t> la </a:t>
            </a:r>
            <a:r>
              <a:rPr lang="en-US" dirty="0" err="1"/>
              <a:t>testele</a:t>
            </a:r>
            <a:r>
              <a:rPr lang="en-US" dirty="0"/>
              <a:t> end-to-end, </a:t>
            </a:r>
            <a:r>
              <a:rPr lang="en-US" dirty="0" err="1"/>
              <a:t>este</a:t>
            </a:r>
            <a:r>
              <a:rPr lang="en-US" dirty="0"/>
              <a:t> </a:t>
            </a:r>
            <a:r>
              <a:rPr lang="en-US" dirty="0" err="1"/>
              <a:t>adesea</a:t>
            </a:r>
            <a:r>
              <a:rPr lang="en-US" dirty="0"/>
              <a:t> </a:t>
            </a:r>
            <a:r>
              <a:rPr lang="en-US" dirty="0" err="1"/>
              <a:t>utilă</a:t>
            </a:r>
            <a:r>
              <a:rPr lang="en-US" dirty="0"/>
              <a:t> </a:t>
            </a:r>
            <a:r>
              <a:rPr lang="en-US" dirty="0" err="1"/>
              <a:t>crearea</a:t>
            </a:r>
            <a:r>
              <a:rPr lang="en-US" dirty="0"/>
              <a:t> </a:t>
            </a:r>
            <a:r>
              <a:rPr lang="en-US" dirty="0" err="1"/>
              <a:t>unui</a:t>
            </a:r>
            <a:r>
              <a:rPr lang="en-US" dirty="0"/>
              <a:t> </a:t>
            </a:r>
            <a:r>
              <a:rPr lang="en-US" dirty="0" err="1"/>
              <a:t>mediu</a:t>
            </a:r>
            <a:r>
              <a:rPr lang="en-US" dirty="0"/>
              <a:t> specific </a:t>
            </a:r>
            <a:r>
              <a:rPr lang="en-US" dirty="0" err="1"/>
              <a:t>pentru</a:t>
            </a:r>
            <a:r>
              <a:rPr lang="en-US" dirty="0"/>
              <a:t> </a:t>
            </a:r>
            <a:r>
              <a:rPr lang="en-US" dirty="0" err="1"/>
              <a:t>testare</a:t>
            </a:r>
            <a:r>
              <a:rPr lang="en-US" dirty="0"/>
              <a:t> </a:t>
            </a:r>
            <a:r>
              <a:rPr lang="en-US" dirty="0" err="1"/>
              <a:t>și</a:t>
            </a:r>
            <a:r>
              <a:rPr lang="en-US" dirty="0"/>
              <a:t> </a:t>
            </a:r>
            <a:r>
              <a:rPr lang="en-US" dirty="0" err="1"/>
              <a:t>utilizarea</a:t>
            </a:r>
            <a:r>
              <a:rPr lang="en-US" dirty="0"/>
              <a:t> </a:t>
            </a:r>
            <a:r>
              <a:rPr lang="en-US" dirty="0" err="1"/>
              <a:t>acelui</a:t>
            </a:r>
            <a:r>
              <a:rPr lang="en-US" dirty="0"/>
              <a:t> </a:t>
            </a:r>
            <a:r>
              <a:rPr lang="en-US" dirty="0" err="1"/>
              <a:t>mediu</a:t>
            </a:r>
            <a:r>
              <a:rPr lang="en-US" dirty="0"/>
              <a:t> </a:t>
            </a:r>
            <a:r>
              <a:rPr lang="en-US" dirty="0" err="1"/>
              <a:t>pentru</a:t>
            </a:r>
            <a:r>
              <a:rPr lang="en-US" dirty="0"/>
              <a:t> teste. </a:t>
            </a:r>
            <a:r>
              <a:rPr lang="en-US" dirty="0" err="1"/>
              <a:t>Această</a:t>
            </a:r>
            <a:r>
              <a:rPr lang="en-US" dirty="0"/>
              <a:t> </a:t>
            </a:r>
            <a:r>
              <a:rPr lang="en-US" dirty="0" err="1"/>
              <a:t>secțiune</a:t>
            </a:r>
            <a:r>
              <a:rPr lang="en-US" dirty="0"/>
              <a:t> </a:t>
            </a:r>
            <a:r>
              <a:rPr lang="en-US" dirty="0" err="1"/>
              <a:t>prezintă</a:t>
            </a:r>
            <a:r>
              <a:rPr lang="en-US" dirty="0"/>
              <a:t> un mod </a:t>
            </a:r>
            <a:r>
              <a:rPr lang="en-US" dirty="0" err="1"/>
              <a:t>posibil</a:t>
            </a:r>
            <a:r>
              <a:rPr lang="en-US" dirty="0"/>
              <a:t> de a </a:t>
            </a:r>
            <a:r>
              <a:rPr lang="en-US" dirty="0" err="1"/>
              <a:t>crea</a:t>
            </a:r>
            <a:r>
              <a:rPr lang="en-US" dirty="0"/>
              <a:t> </a:t>
            </a:r>
            <a:r>
              <a:rPr lang="en-US" dirty="0" err="1"/>
              <a:t>această</a:t>
            </a:r>
            <a:r>
              <a:rPr lang="en-US" dirty="0"/>
              <a:t> </a:t>
            </a:r>
            <a:r>
              <a:rPr lang="en-US" dirty="0" err="1"/>
              <a:t>configurație</a:t>
            </a:r>
            <a:r>
              <a:rPr lang="en-US" dirty="0"/>
              <a:t>.</a:t>
            </a:r>
          </a:p>
          <a:p>
            <a:endParaRPr lang="en-US" dirty="0"/>
          </a:p>
          <a:p>
            <a:endParaRPr lang="en-US" dirty="0"/>
          </a:p>
          <a:p>
            <a:r>
              <a:rPr lang="en-US" sz="1200" b="0" i="0" kern="1200" dirty="0">
                <a:solidFill>
                  <a:schemeClr val="tx1"/>
                </a:solidFill>
                <a:effectLst/>
                <a:latin typeface="+mn-lt"/>
                <a:ea typeface="+mn-ea"/>
                <a:cs typeface="+mn-cs"/>
              </a:rPr>
              <a:t>The Angular </a:t>
            </a:r>
            <a:r>
              <a:rPr lang="en-US" dirty="0" err="1"/>
              <a:t>environment.ts</a:t>
            </a:r>
            <a:r>
              <a:rPr lang="en-US" sz="1200" b="0" i="0" kern="1200" dirty="0">
                <a:solidFill>
                  <a:schemeClr val="tx1"/>
                </a:solidFill>
                <a:effectLst/>
                <a:latin typeface="+mn-lt"/>
                <a:ea typeface="+mn-ea"/>
                <a:cs typeface="+mn-cs"/>
              </a:rPr>
              <a:t> and </a:t>
            </a:r>
            <a:r>
              <a:rPr lang="en-US" dirty="0" err="1"/>
              <a:t>environment.prod.ts</a:t>
            </a:r>
            <a:r>
              <a:rPr lang="en-US" sz="1200" b="0" i="0" kern="1200" dirty="0">
                <a:solidFill>
                  <a:schemeClr val="tx1"/>
                </a:solidFill>
                <a:effectLst/>
                <a:latin typeface="+mn-lt"/>
                <a:ea typeface="+mn-ea"/>
                <a:cs typeface="+mn-cs"/>
              </a:rPr>
              <a:t> files are often used to store information such as the base URL for the application's backend data services. Create an </a:t>
            </a:r>
            <a:r>
              <a:rPr lang="en-US" dirty="0"/>
              <a:t>environment.e2e.ts</a:t>
            </a:r>
            <a:r>
              <a:rPr lang="en-US" sz="1200" b="0" i="0" kern="1200" dirty="0">
                <a:solidFill>
                  <a:schemeClr val="tx1"/>
                </a:solidFill>
                <a:effectLst/>
                <a:latin typeface="+mn-lt"/>
                <a:ea typeface="+mn-ea"/>
                <a:cs typeface="+mn-cs"/>
              </a:rPr>
              <a:t> that provides the same information, only connecting to backend services that are dedicated to testing rather than the development or production backend services. Here is an example:</a:t>
            </a:r>
            <a:endParaRPr lang="en-US" dirty="0"/>
          </a:p>
        </p:txBody>
      </p:sp>
      <p:sp>
        <p:nvSpPr>
          <p:cNvPr id="4" name="Slide Number Placeholder 3"/>
          <p:cNvSpPr>
            <a:spLocks noGrp="1"/>
          </p:cNvSpPr>
          <p:nvPr>
            <p:ph type="sldNum" sz="quarter" idx="5"/>
          </p:nvPr>
        </p:nvSpPr>
        <p:spPr/>
        <p:txBody>
          <a:bodyPr/>
          <a:lstStyle/>
          <a:p>
            <a:fld id="{48CFCAF1-1587-4C11-BC40-C245526FFD21}" type="slidenum">
              <a:rPr lang="en-US" smtClean="0"/>
              <a:t>18</a:t>
            </a:fld>
            <a:endParaRPr lang="en-US"/>
          </a:p>
        </p:txBody>
      </p:sp>
    </p:spTree>
    <p:extLst>
      <p:ext uri="{BB962C8B-B14F-4D97-AF65-F5344CB8AC3E}">
        <p14:creationId xmlns:p14="http://schemas.microsoft.com/office/powerpoint/2010/main" val="1283794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Add a configuration at </a:t>
            </a:r>
            <a:r>
              <a:rPr lang="en-US" dirty="0"/>
              <a:t>/projects/app/architect/build/configurations</a:t>
            </a:r>
            <a:r>
              <a:rPr lang="en-US" sz="1200" b="0" i="0" kern="1200" dirty="0">
                <a:solidFill>
                  <a:schemeClr val="tx1"/>
                </a:solidFill>
                <a:effectLst/>
                <a:latin typeface="+mn-lt"/>
                <a:ea typeface="+mn-ea"/>
                <a:cs typeface="+mn-cs"/>
              </a:rPr>
              <a:t> called </a:t>
            </a:r>
            <a:r>
              <a:rPr lang="en-US" dirty="0"/>
              <a:t>test</a:t>
            </a:r>
            <a:r>
              <a:rPr lang="en-US" sz="1200" b="0" i="0" kern="1200" dirty="0">
                <a:solidFill>
                  <a:schemeClr val="tx1"/>
                </a:solidFill>
                <a:effectLst/>
                <a:latin typeface="+mn-lt"/>
                <a:ea typeface="+mn-ea"/>
                <a:cs typeface="+mn-cs"/>
              </a:rPr>
              <a:t> that does the file replacement:</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a:solidFill>
                  <a:schemeClr val="tx1"/>
                </a:solidFill>
                <a:effectLst/>
                <a:latin typeface="+mn-lt"/>
                <a:ea typeface="+mn-ea"/>
                <a:cs typeface="+mn-cs"/>
              </a:rPr>
              <a:t>Add a configuration at </a:t>
            </a:r>
            <a:r>
              <a:rPr lang="en-US" dirty="0"/>
              <a:t>/projects/app/architect/serve/configurations</a:t>
            </a:r>
            <a:r>
              <a:rPr lang="en-US" sz="1200" b="0" i="0" kern="1200" dirty="0">
                <a:solidFill>
                  <a:schemeClr val="tx1"/>
                </a:solidFill>
                <a:effectLst/>
                <a:latin typeface="+mn-lt"/>
                <a:ea typeface="+mn-ea"/>
                <a:cs typeface="+mn-cs"/>
              </a:rPr>
              <a:t> called </a:t>
            </a:r>
            <a:r>
              <a:rPr lang="en-US" dirty="0"/>
              <a:t>test</a:t>
            </a:r>
            <a:r>
              <a:rPr lang="en-US" sz="1200" b="0" i="0" kern="1200" dirty="0">
                <a:solidFill>
                  <a:schemeClr val="tx1"/>
                </a:solidFill>
                <a:effectLst/>
                <a:latin typeface="+mn-lt"/>
                <a:ea typeface="+mn-ea"/>
                <a:cs typeface="+mn-cs"/>
              </a:rPr>
              <a:t> that points the browser target at the </a:t>
            </a:r>
            <a:r>
              <a:rPr lang="en-US" dirty="0"/>
              <a:t>test</a:t>
            </a:r>
            <a:r>
              <a:rPr lang="en-US" sz="1200" b="0" i="0" kern="1200" dirty="0">
                <a:solidFill>
                  <a:schemeClr val="tx1"/>
                </a:solidFill>
                <a:effectLst/>
                <a:latin typeface="+mn-lt"/>
                <a:ea typeface="+mn-ea"/>
                <a:cs typeface="+mn-cs"/>
              </a:rPr>
              <a:t> build configuration that was defined above.</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a:solidFill>
                  <a:schemeClr val="tx1"/>
                </a:solidFill>
                <a:effectLst/>
                <a:latin typeface="+mn-lt"/>
                <a:ea typeface="+mn-ea"/>
                <a:cs typeface="+mn-cs"/>
              </a:rPr>
              <a:t>Add a configuration at </a:t>
            </a:r>
            <a:r>
              <a:rPr lang="en-US" dirty="0"/>
              <a:t>/projects/app-e2e/architect/e2e/configurations</a:t>
            </a:r>
            <a:r>
              <a:rPr lang="en-US" sz="1200" b="0" i="0" kern="1200" dirty="0">
                <a:solidFill>
                  <a:schemeClr val="tx1"/>
                </a:solidFill>
                <a:effectLst/>
                <a:latin typeface="+mn-lt"/>
                <a:ea typeface="+mn-ea"/>
                <a:cs typeface="+mn-cs"/>
              </a:rPr>
              <a:t> called </a:t>
            </a:r>
            <a:r>
              <a:rPr lang="en-US" dirty="0"/>
              <a:t>test</a:t>
            </a:r>
            <a:r>
              <a:rPr lang="en-US" sz="1200" b="0" i="0" kern="1200" dirty="0">
                <a:solidFill>
                  <a:schemeClr val="tx1"/>
                </a:solidFill>
                <a:effectLst/>
                <a:latin typeface="+mn-lt"/>
                <a:ea typeface="+mn-ea"/>
                <a:cs typeface="+mn-cs"/>
              </a:rPr>
              <a:t> that does points the dev server target at the </a:t>
            </a:r>
            <a:r>
              <a:rPr lang="en-US" dirty="0"/>
              <a:t>test</a:t>
            </a:r>
            <a:r>
              <a:rPr lang="en-US" sz="1200" b="0" i="0" kern="1200" dirty="0">
                <a:solidFill>
                  <a:schemeClr val="tx1"/>
                </a:solidFill>
                <a:effectLst/>
                <a:latin typeface="+mn-lt"/>
                <a:ea typeface="+mn-ea"/>
                <a:cs typeface="+mn-cs"/>
              </a:rPr>
              <a:t> serve configuration defined above</a:t>
            </a:r>
            <a:endParaRPr lang="en-US" dirty="0"/>
          </a:p>
        </p:txBody>
      </p:sp>
      <p:sp>
        <p:nvSpPr>
          <p:cNvPr id="4" name="Slide Number Placeholder 3"/>
          <p:cNvSpPr>
            <a:spLocks noGrp="1"/>
          </p:cNvSpPr>
          <p:nvPr>
            <p:ph type="sldNum" sz="quarter" idx="5"/>
          </p:nvPr>
        </p:nvSpPr>
        <p:spPr/>
        <p:txBody>
          <a:bodyPr/>
          <a:lstStyle/>
          <a:p>
            <a:fld id="{48CFCAF1-1587-4C11-BC40-C245526FFD21}" type="slidenum">
              <a:rPr lang="en-US" smtClean="0"/>
              <a:t>19</a:t>
            </a:fld>
            <a:endParaRPr lang="en-US"/>
          </a:p>
        </p:txBody>
      </p:sp>
    </p:spTree>
    <p:extLst>
      <p:ext uri="{BB962C8B-B14F-4D97-AF65-F5344CB8AC3E}">
        <p14:creationId xmlns:p14="http://schemas.microsoft.com/office/powerpoint/2010/main" val="2495707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Modify the </a:t>
            </a:r>
            <a:r>
              <a:rPr lang="en-US" dirty="0" err="1"/>
              <a:t>package.json</a:t>
            </a:r>
            <a:r>
              <a:rPr lang="en-US" sz="1200" b="0" i="0" kern="1200" dirty="0">
                <a:solidFill>
                  <a:schemeClr val="tx1"/>
                </a:solidFill>
                <a:effectLst/>
                <a:latin typeface="+mn-lt"/>
                <a:ea typeface="+mn-ea"/>
                <a:cs typeface="+mn-cs"/>
              </a:rPr>
              <a:t> file so that </a:t>
            </a:r>
            <a:r>
              <a:rPr lang="en-US" b="1" dirty="0" err="1"/>
              <a:t>npm</a:t>
            </a:r>
            <a:r>
              <a:rPr lang="en-US" b="1" dirty="0"/>
              <a:t> run e2e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uses the </a:t>
            </a:r>
            <a:r>
              <a:rPr lang="en-US" dirty="0"/>
              <a:t>test</a:t>
            </a:r>
            <a:r>
              <a:rPr lang="en-US" sz="1200" b="0" i="0" kern="1200" dirty="0">
                <a:solidFill>
                  <a:schemeClr val="tx1"/>
                </a:solidFill>
                <a:effectLst/>
                <a:latin typeface="+mn-lt"/>
                <a:ea typeface="+mn-ea"/>
                <a:cs typeface="+mn-cs"/>
              </a:rPr>
              <a:t> configuration.</a:t>
            </a:r>
            <a:endParaRPr lang="en-US" dirty="0"/>
          </a:p>
        </p:txBody>
      </p:sp>
      <p:sp>
        <p:nvSpPr>
          <p:cNvPr id="4" name="Slide Number Placeholder 3"/>
          <p:cNvSpPr>
            <a:spLocks noGrp="1"/>
          </p:cNvSpPr>
          <p:nvPr>
            <p:ph type="sldNum" sz="quarter" idx="5"/>
          </p:nvPr>
        </p:nvSpPr>
        <p:spPr/>
        <p:txBody>
          <a:bodyPr/>
          <a:lstStyle/>
          <a:p>
            <a:fld id="{48CFCAF1-1587-4C11-BC40-C245526FFD21}" type="slidenum">
              <a:rPr lang="en-US" smtClean="0"/>
              <a:t>20</a:t>
            </a:fld>
            <a:endParaRPr lang="en-US"/>
          </a:p>
        </p:txBody>
      </p:sp>
    </p:spTree>
    <p:extLst>
      <p:ext uri="{BB962C8B-B14F-4D97-AF65-F5344CB8AC3E}">
        <p14:creationId xmlns:p14="http://schemas.microsoft.com/office/powerpoint/2010/main" val="1717235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Dacă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testele</a:t>
            </a:r>
            <a:r>
              <a:rPr lang="en-US" sz="1200" b="0" i="0" kern="1200" dirty="0">
                <a:solidFill>
                  <a:schemeClr val="tx1"/>
                </a:solidFill>
                <a:effectLst/>
                <a:latin typeface="+mn-lt"/>
                <a:ea typeface="+mn-ea"/>
                <a:cs typeface="+mn-cs"/>
              </a:rPr>
              <a:t> end-to-end </a:t>
            </a:r>
            <a:r>
              <a:rPr lang="en-US" sz="1200" b="0" i="0" kern="1200" dirty="0" err="1">
                <a:solidFill>
                  <a:schemeClr val="tx1"/>
                </a:solidFill>
                <a:effectLst/>
                <a:latin typeface="+mn-lt"/>
                <a:ea typeface="+mn-ea"/>
                <a:cs typeface="+mn-cs"/>
              </a:rPr>
              <a:t>modifică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datele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în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vreun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resetați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datele</a:t>
            </a:r>
            <a:r>
              <a:rPr lang="en-US" sz="1200" b="0" i="0" kern="1200" dirty="0">
                <a:solidFill>
                  <a:schemeClr val="tx1"/>
                </a:solidFill>
                <a:effectLst/>
                <a:latin typeface="+mn-lt"/>
                <a:ea typeface="+mn-ea"/>
                <a:cs typeface="+mn-cs"/>
              </a:rPr>
              <a:t> la o stare </a:t>
            </a:r>
            <a:r>
              <a:rPr lang="en-US" sz="1200" b="0" i="0" kern="1200" dirty="0" err="1">
                <a:solidFill>
                  <a:schemeClr val="tx1"/>
                </a:solidFill>
                <a:effectLst/>
                <a:latin typeface="+mn-lt"/>
                <a:ea typeface="+mn-ea"/>
                <a:cs typeface="+mn-cs"/>
              </a:rPr>
              <a:t>cunoscută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după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testul</a:t>
            </a:r>
            <a:r>
              <a:rPr lang="en-US" sz="1200" b="0" i="0" kern="1200" dirty="0">
                <a:solidFill>
                  <a:schemeClr val="tx1"/>
                </a:solidFill>
                <a:effectLst/>
                <a:latin typeface="+mn-lt"/>
                <a:ea typeface="+mn-ea"/>
                <a:cs typeface="+mn-cs"/>
              </a:rPr>
              <a:t> se </a:t>
            </a:r>
            <a:r>
              <a:rPr lang="en-US" sz="1200" b="0" i="0" kern="1200" dirty="0" err="1">
                <a:solidFill>
                  <a:schemeClr val="tx1"/>
                </a:solidFill>
                <a:effectLst/>
                <a:latin typeface="+mn-lt"/>
                <a:ea typeface="+mn-ea"/>
                <a:cs typeface="+mn-cs"/>
              </a:rPr>
              <a:t>termină</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modalitate</a:t>
            </a:r>
            <a:r>
              <a:rPr lang="en-US" sz="1200" b="0" i="0" kern="1200" dirty="0">
                <a:solidFill>
                  <a:schemeClr val="tx1"/>
                </a:solidFill>
                <a:effectLst/>
                <a:latin typeface="+mn-lt"/>
                <a:ea typeface="+mn-ea"/>
                <a:cs typeface="+mn-cs"/>
              </a:rPr>
              <a:t> de a face </a:t>
            </a:r>
            <a:r>
              <a:rPr lang="en-US" sz="1200" b="0" i="0" kern="1200" dirty="0" err="1">
                <a:solidFill>
                  <a:schemeClr val="tx1"/>
                </a:solidFill>
                <a:effectLst/>
                <a:latin typeface="+mn-lt"/>
                <a:ea typeface="+mn-ea"/>
                <a:cs typeface="+mn-cs"/>
              </a:rPr>
              <a:t>asta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 </a:t>
            </a:r>
            <a:r>
              <a:rPr lang="en-US" sz="1200" b="0" i="0" kern="1200" dirty="0" err="1">
                <a:solidFill>
                  <a:schemeClr val="tx1"/>
                </a:solidFill>
                <a:effectLst/>
                <a:latin typeface="+mn-lt"/>
                <a:ea typeface="+mn-ea"/>
                <a:cs typeface="+mn-cs"/>
              </a:rPr>
              <a:t>Creați</a:t>
            </a:r>
            <a:r>
              <a:rPr lang="en-US" sz="1200" b="0" i="0" kern="1200" dirty="0">
                <a:solidFill>
                  <a:schemeClr val="tx1"/>
                </a:solidFill>
                <a:effectLst/>
                <a:latin typeface="+mn-lt"/>
                <a:ea typeface="+mn-ea"/>
                <a:cs typeface="+mn-cs"/>
              </a:rPr>
              <a:t> un </a:t>
            </a:r>
            <a:r>
              <a:rPr lang="en-US" sz="1200" b="0" i="0" kern="1200" dirty="0" err="1">
                <a:solidFill>
                  <a:schemeClr val="tx1"/>
                </a:solidFill>
                <a:effectLst/>
                <a:latin typeface="+mn-lt"/>
                <a:ea typeface="+mn-ea"/>
                <a:cs typeface="+mn-cs"/>
              </a:rPr>
              <a:t>punct</a:t>
            </a:r>
            <a:r>
              <a:rPr lang="en-US" sz="1200" b="0" i="0" kern="1200" dirty="0">
                <a:solidFill>
                  <a:schemeClr val="tx1"/>
                </a:solidFill>
                <a:effectLst/>
                <a:latin typeface="+mn-lt"/>
                <a:ea typeface="+mn-ea"/>
                <a:cs typeface="+mn-cs"/>
              </a:rPr>
              <a:t> final care </a:t>
            </a:r>
            <a:r>
              <a:rPr lang="en-US" sz="1200" b="0" i="0" kern="1200" dirty="0" err="1">
                <a:solidFill>
                  <a:schemeClr val="tx1"/>
                </a:solidFill>
                <a:effectLst/>
                <a:latin typeface="+mn-lt"/>
                <a:ea typeface="+mn-ea"/>
                <a:cs typeface="+mn-cs"/>
              </a:rPr>
              <a:t>efectuează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curățarea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2 </a:t>
            </a:r>
            <a:r>
              <a:rPr lang="en-US" sz="1200" b="0" i="0" kern="1200" dirty="0" err="1">
                <a:solidFill>
                  <a:schemeClr val="tx1"/>
                </a:solidFill>
                <a:effectLst/>
                <a:latin typeface="+mn-lt"/>
                <a:ea typeface="+mn-ea"/>
                <a:cs typeface="+mn-cs"/>
              </a:rPr>
              <a:t>Adăugați</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funcție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onCleanUp</a:t>
            </a:r>
            <a:r>
              <a:rPr lang="en-US" sz="1200" b="0" i="0" kern="1200" dirty="0">
                <a:solidFill>
                  <a:schemeClr val="tx1"/>
                </a:solidFill>
                <a:effectLst/>
                <a:latin typeface="+mn-lt"/>
                <a:ea typeface="+mn-ea"/>
                <a:cs typeface="+mn-cs"/>
              </a:rPr>
              <a:t> () la </a:t>
            </a:r>
            <a:r>
              <a:rPr lang="en-US" sz="1200" b="0" i="0" kern="1200" dirty="0" err="1">
                <a:solidFill>
                  <a:schemeClr val="tx1"/>
                </a:solidFill>
                <a:effectLst/>
                <a:latin typeface="+mn-lt"/>
                <a:ea typeface="+mn-ea"/>
                <a:cs typeface="+mn-cs"/>
              </a:rPr>
              <a:t>obiectul</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configurare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exportat</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fișierul</a:t>
            </a:r>
            <a:r>
              <a:rPr lang="en-US" sz="1200" b="0" i="0" kern="1200" dirty="0">
                <a:solidFill>
                  <a:schemeClr val="tx1"/>
                </a:solidFill>
                <a:effectLst/>
                <a:latin typeface="+mn-lt"/>
                <a:ea typeface="+mn-ea"/>
                <a:cs typeface="+mn-cs"/>
              </a:rPr>
              <a:t> protractor.conf.js.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Iată</a:t>
            </a:r>
            <a:r>
              <a:rPr lang="en-US" sz="1200" b="0" i="0" kern="1200" dirty="0">
                <a:solidFill>
                  <a:schemeClr val="tx1"/>
                </a:solidFill>
                <a:effectLst/>
                <a:latin typeface="+mn-lt"/>
                <a:ea typeface="+mn-ea"/>
                <a:cs typeface="+mn-cs"/>
              </a:rPr>
              <a:t> un </a:t>
            </a:r>
            <a:r>
              <a:rPr lang="en-US" sz="1200" b="0" i="0" kern="1200" dirty="0" err="1">
                <a:solidFill>
                  <a:schemeClr val="tx1"/>
                </a:solidFill>
                <a:effectLst/>
                <a:latin typeface="+mn-lt"/>
                <a:ea typeface="+mn-ea"/>
                <a:cs typeface="+mn-cs"/>
              </a:rPr>
              <a:t>exemplu</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8CFCAF1-1587-4C11-BC40-C245526FFD21}" type="slidenum">
              <a:rPr lang="en-US" smtClean="0"/>
              <a:t>21</a:t>
            </a:fld>
            <a:endParaRPr lang="en-US"/>
          </a:p>
        </p:txBody>
      </p:sp>
    </p:spTree>
    <p:extLst>
      <p:ext uri="{BB962C8B-B14F-4D97-AF65-F5344CB8AC3E}">
        <p14:creationId xmlns:p14="http://schemas.microsoft.com/office/powerpoint/2010/main" val="200946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Avem</a:t>
            </a:r>
            <a:r>
              <a:rPr lang="en-US" dirty="0"/>
              <a:t> un </a:t>
            </a:r>
            <a:r>
              <a:rPr lang="en-US" dirty="0" err="1"/>
              <a:t>seviciu</a:t>
            </a:r>
            <a:r>
              <a:rPr lang="en-US" dirty="0"/>
              <a:t> Calculation  pe care </a:t>
            </a:r>
            <a:r>
              <a:rPr lang="en-US" dirty="0" err="1"/>
              <a:t>dorim</a:t>
            </a:r>
            <a:r>
              <a:rPr lang="en-US" dirty="0"/>
              <a:t> </a:t>
            </a:r>
            <a:r>
              <a:rPr lang="en-US" dirty="0" err="1"/>
              <a:t>sa</a:t>
            </a:r>
            <a:r>
              <a:rPr lang="en-US" dirty="0"/>
              <a:t> </a:t>
            </a:r>
            <a:r>
              <a:rPr lang="en-US" dirty="0" err="1"/>
              <a:t>il</a:t>
            </a:r>
            <a:r>
              <a:rPr lang="en-US" dirty="0"/>
              <a:t> </a:t>
            </a:r>
            <a:r>
              <a:rPr lang="en-US" dirty="0" err="1"/>
              <a:t>testam</a:t>
            </a:r>
            <a:endParaRPr lang="en-US" dirty="0"/>
          </a:p>
          <a:p>
            <a:endParaRPr lang="en-US" dirty="0"/>
          </a:p>
          <a:p>
            <a:r>
              <a:rPr lang="en-US" dirty="0" err="1"/>
              <a:t>Describe.urile</a:t>
            </a:r>
            <a:r>
              <a:rPr lang="en-US" dirty="0"/>
              <a:t> din interior </a:t>
            </a:r>
            <a:r>
              <a:rPr lang="en-US" dirty="0" err="1"/>
              <a:t>apeleaza</a:t>
            </a:r>
            <a:r>
              <a:rPr lang="en-US" dirty="0"/>
              <a:t> exact </a:t>
            </a:r>
            <a:r>
              <a:rPr lang="en-US" dirty="0" err="1"/>
              <a:t>functionalitatea</a:t>
            </a:r>
            <a:r>
              <a:rPr lang="en-US" dirty="0"/>
              <a:t> care </a:t>
            </a:r>
            <a:r>
              <a:rPr lang="en-US" dirty="0" err="1"/>
              <a:t>eeste</a:t>
            </a:r>
            <a:r>
              <a:rPr lang="en-US" dirty="0"/>
              <a:t> testate</a:t>
            </a:r>
          </a:p>
          <a:p>
            <a:endParaRPr lang="en-US" dirty="0"/>
          </a:p>
          <a:p>
            <a:r>
              <a:rPr lang="en-US" dirty="0" err="1"/>
              <a:t>Iar</a:t>
            </a:r>
            <a:r>
              <a:rPr lang="en-US" dirty="0"/>
              <a:t> it-urile ne spun </a:t>
            </a:r>
            <a:r>
              <a:rPr lang="en-US" dirty="0" err="1"/>
              <a:t>ce</a:t>
            </a:r>
            <a:r>
              <a:rPr lang="en-US" dirty="0"/>
              <a:t> </a:t>
            </a:r>
            <a:r>
              <a:rPr lang="en-US" dirty="0" err="1"/>
              <a:t>cazuri</a:t>
            </a:r>
            <a:r>
              <a:rPr lang="en-US" dirty="0"/>
              <a:t> se </a:t>
            </a:r>
            <a:r>
              <a:rPr lang="en-US" dirty="0" err="1"/>
              <a:t>testeaza</a:t>
            </a:r>
            <a:r>
              <a:rPr lang="en-US" dirty="0"/>
              <a:t> </a:t>
            </a:r>
            <a:r>
              <a:rPr lang="en-US" dirty="0" err="1"/>
              <a:t>particulare</a:t>
            </a:r>
            <a:r>
              <a:rPr lang="en-US" dirty="0"/>
              <a:t> se </a:t>
            </a:r>
            <a:r>
              <a:rPr lang="en-US" dirty="0" err="1"/>
              <a:t>testeaza</a:t>
            </a:r>
            <a:endParaRPr lang="en-US" dirty="0"/>
          </a:p>
          <a:p>
            <a:endParaRPr lang="en-US" dirty="0"/>
          </a:p>
          <a:p>
            <a:r>
              <a:rPr lang="en-US" dirty="0" err="1"/>
              <a:t>Cand</a:t>
            </a:r>
            <a:r>
              <a:rPr lang="en-US" dirty="0"/>
              <a:t> </a:t>
            </a:r>
            <a:r>
              <a:rPr lang="en-US" dirty="0" err="1"/>
              <a:t>rulam</a:t>
            </a:r>
            <a:r>
              <a:rPr lang="en-US" dirty="0"/>
              <a:t> </a:t>
            </a:r>
            <a:r>
              <a:rPr lang="en-US" dirty="0" err="1"/>
              <a:t>asta</a:t>
            </a:r>
            <a:r>
              <a:rPr lang="en-US" dirty="0"/>
              <a:t> </a:t>
            </a:r>
            <a:r>
              <a:rPr lang="en-US" dirty="0" err="1"/>
              <a:t>intreaga</a:t>
            </a:r>
            <a:r>
              <a:rPr lang="en-US" dirty="0"/>
              <a:t> </a:t>
            </a:r>
            <a:r>
              <a:rPr lang="en-US" dirty="0" err="1"/>
              <a:t>propozitie</a:t>
            </a:r>
            <a:r>
              <a:rPr lang="en-US" dirty="0"/>
              <a:t> data de </a:t>
            </a:r>
            <a:r>
              <a:rPr lang="en-US" dirty="0" err="1"/>
              <a:t>fiecare</a:t>
            </a:r>
            <a:r>
              <a:rPr lang="en-US" dirty="0"/>
              <a:t> </a:t>
            </a:r>
            <a:r>
              <a:rPr lang="en-US" dirty="0" err="1"/>
              <a:t>caz</a:t>
            </a:r>
            <a:r>
              <a:rPr lang="en-US" dirty="0"/>
              <a:t> in </a:t>
            </a:r>
            <a:r>
              <a:rPr lang="en-US" dirty="0" err="1"/>
              <a:t>parte</a:t>
            </a:r>
            <a:r>
              <a:rPr lang="en-US" dirty="0"/>
              <a:t> </a:t>
            </a:r>
            <a:r>
              <a:rPr lang="en-US" dirty="0" err="1"/>
              <a:t>formeaza</a:t>
            </a:r>
            <a:r>
              <a:rPr lang="en-US" dirty="0"/>
              <a:t> o </a:t>
            </a:r>
            <a:r>
              <a:rPr lang="en-US" dirty="0" err="1"/>
              <a:t>proprozitie</a:t>
            </a:r>
            <a:r>
              <a:rPr lang="en-US" dirty="0"/>
              <a:t>.</a:t>
            </a:r>
          </a:p>
          <a:p>
            <a:endParaRPr lang="en-US" dirty="0"/>
          </a:p>
          <a:p>
            <a:r>
              <a:rPr lang="en-US" sz="1200" b="0" i="0" kern="1200" dirty="0">
                <a:solidFill>
                  <a:schemeClr val="tx1"/>
                </a:solidFill>
                <a:effectLst/>
                <a:latin typeface="+mn-lt"/>
                <a:ea typeface="+mn-ea"/>
                <a:cs typeface="+mn-cs"/>
              </a:rPr>
              <a:t>(Calculation divide cowardly refuses to divide by zero).</a:t>
            </a:r>
            <a:endParaRPr lang="en-US" dirty="0"/>
          </a:p>
        </p:txBody>
      </p:sp>
      <p:sp>
        <p:nvSpPr>
          <p:cNvPr id="4" name="Slide Number Placeholder 3"/>
          <p:cNvSpPr>
            <a:spLocks noGrp="1"/>
          </p:cNvSpPr>
          <p:nvPr>
            <p:ph type="sldNum" sz="quarter" idx="5"/>
          </p:nvPr>
        </p:nvSpPr>
        <p:spPr/>
        <p:txBody>
          <a:bodyPr/>
          <a:lstStyle/>
          <a:p>
            <a:fld id="{48CFCAF1-1587-4C11-BC40-C245526FFD21}" type="slidenum">
              <a:rPr lang="en-US" smtClean="0"/>
              <a:t>7</a:t>
            </a:fld>
            <a:endParaRPr lang="en-US"/>
          </a:p>
        </p:txBody>
      </p:sp>
    </p:spTree>
    <p:extLst>
      <p:ext uri="{BB962C8B-B14F-4D97-AF65-F5344CB8AC3E}">
        <p14:creationId xmlns:p14="http://schemas.microsoft.com/office/powerpoint/2010/main" val="3303028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Paginile</a:t>
            </a:r>
            <a:r>
              <a:rPr lang="en-US" dirty="0"/>
              <a:t> in Ionic sunt </a:t>
            </a:r>
            <a:r>
              <a:rPr lang="en-US" dirty="0" err="1"/>
              <a:t>defapt</a:t>
            </a:r>
            <a:r>
              <a:rPr lang="en-US" dirty="0"/>
              <a:t> </a:t>
            </a:r>
            <a:r>
              <a:rPr lang="en-US" dirty="0" err="1"/>
              <a:t>componente</a:t>
            </a:r>
            <a:r>
              <a:rPr lang="en-US" dirty="0"/>
              <a:t> </a:t>
            </a:r>
            <a:r>
              <a:rPr lang="en-US" dirty="0" err="1"/>
              <a:t>si</a:t>
            </a:r>
            <a:r>
              <a:rPr lang="en-US" dirty="0"/>
              <a:t> </a:t>
            </a:r>
            <a:r>
              <a:rPr lang="en-US" dirty="0" err="1"/>
              <a:t>ele</a:t>
            </a:r>
            <a:r>
              <a:rPr lang="en-US" dirty="0"/>
              <a:t> la </a:t>
            </a:r>
            <a:r>
              <a:rPr lang="en-US" dirty="0" err="1"/>
              <a:t>randul</a:t>
            </a:r>
            <a:r>
              <a:rPr lang="en-US" dirty="0"/>
              <a:t> </a:t>
            </a:r>
            <a:r>
              <a:rPr lang="en-US" dirty="0" err="1"/>
              <a:t>lor</a:t>
            </a:r>
            <a:r>
              <a:rPr lang="en-US" dirty="0"/>
              <a:t> </a:t>
            </a:r>
            <a:r>
              <a:rPr lang="en-US" dirty="0" err="1"/>
              <a:t>asa</a:t>
            </a:r>
            <a:r>
              <a:rPr lang="en-US" dirty="0"/>
              <a:t> ca se </a:t>
            </a:r>
            <a:r>
              <a:rPr lang="en-US" dirty="0" err="1"/>
              <a:t>testeaza</a:t>
            </a:r>
            <a:r>
              <a:rPr lang="en-US" dirty="0"/>
              <a:t> exact ca </a:t>
            </a:r>
            <a:r>
              <a:rPr lang="en-US" dirty="0" err="1"/>
              <a:t>si</a:t>
            </a:r>
            <a:r>
              <a:rPr lang="en-US" dirty="0"/>
              <a:t> </a:t>
            </a:r>
            <a:r>
              <a:rPr lang="en-US" dirty="0" err="1"/>
              <a:t>componentele</a:t>
            </a:r>
            <a:r>
              <a:rPr lang="en-US" dirty="0"/>
              <a:t>.</a:t>
            </a:r>
          </a:p>
          <a:p>
            <a:r>
              <a:rPr lang="en-US" dirty="0" err="1"/>
              <a:t>Vom</a:t>
            </a:r>
            <a:r>
              <a:rPr lang="en-US" dirty="0"/>
              <a:t> create </a:t>
            </a:r>
            <a:r>
              <a:rPr lang="en-US" dirty="0" err="1"/>
              <a:t>aplicatia</a:t>
            </a:r>
            <a:r>
              <a:rPr lang="en-US" dirty="0"/>
              <a:t> folosindu.ne de cli. </a:t>
            </a:r>
          </a:p>
          <a:p>
            <a:r>
              <a:rPr lang="en-US" dirty="0"/>
              <a:t>‘</a:t>
            </a:r>
          </a:p>
          <a:p>
            <a:r>
              <a:rPr lang="en-US" dirty="0" err="1"/>
              <a:t>Componentele</a:t>
            </a:r>
            <a:r>
              <a:rPr lang="en-US" dirty="0"/>
              <a:t> sunt </a:t>
            </a:r>
            <a:r>
              <a:rPr lang="en-US" dirty="0" err="1"/>
              <a:t>alcatuite</a:t>
            </a:r>
            <a:r>
              <a:rPr lang="en-US" dirty="0"/>
              <a:t> din cod </a:t>
            </a:r>
            <a:r>
              <a:rPr lang="en-US" dirty="0" err="1"/>
              <a:t>scris</a:t>
            </a:r>
            <a:r>
              <a:rPr lang="en-US" dirty="0"/>
              <a:t> in typescript </a:t>
            </a:r>
            <a:r>
              <a:rPr lang="en-US" dirty="0" err="1"/>
              <a:t>si</a:t>
            </a:r>
            <a:r>
              <a:rPr lang="en-US" dirty="0"/>
              <a:t> html </a:t>
            </a:r>
            <a:r>
              <a:rPr lang="en-US" dirty="0" err="1"/>
              <a:t>pentru</a:t>
            </a:r>
            <a:r>
              <a:rPr lang="en-US" dirty="0"/>
              <a:t> a da o forma </a:t>
            </a:r>
            <a:r>
              <a:rPr lang="en-US" dirty="0" err="1"/>
              <a:t>vizibila</a:t>
            </a:r>
            <a:r>
              <a:rPr lang="en-US" dirty="0"/>
              <a:t> </a:t>
            </a:r>
            <a:r>
              <a:rPr lang="en-US" dirty="0" err="1"/>
              <a:t>drept</a:t>
            </a:r>
            <a:r>
              <a:rPr lang="en-US" dirty="0"/>
              <a:t> </a:t>
            </a:r>
            <a:r>
              <a:rPr lang="en-US" dirty="0" err="1"/>
              <a:t>pentru</a:t>
            </a:r>
            <a:r>
              <a:rPr lang="en-US" dirty="0"/>
              <a:t> care  </a:t>
            </a:r>
            <a:r>
              <a:rPr lang="en-US" dirty="0" err="1"/>
              <a:t>puteam</a:t>
            </a:r>
            <a:r>
              <a:rPr lang="en-US" dirty="0"/>
              <a:t> </a:t>
            </a:r>
            <a:r>
              <a:rPr lang="en-US" dirty="0" err="1"/>
              <a:t>acoperi</a:t>
            </a:r>
            <a:r>
              <a:rPr lang="en-US" dirty="0"/>
              <a:t> </a:t>
            </a:r>
            <a:r>
              <a:rPr lang="en-US" dirty="0" err="1"/>
              <a:t>ata</a:t>
            </a:r>
            <a:r>
              <a:rPr lang="en-US" dirty="0"/>
              <a:t> </a:t>
            </a:r>
            <a:r>
              <a:rPr lang="en-US" dirty="0" err="1"/>
              <a:t>testarea</a:t>
            </a:r>
            <a:r>
              <a:rPr lang="en-US" dirty="0"/>
              <a:t> </a:t>
            </a:r>
            <a:r>
              <a:rPr lang="en-US" dirty="0" err="1"/>
              <a:t>claselor</a:t>
            </a:r>
            <a:r>
              <a:rPr lang="en-US" dirty="0"/>
              <a:t> cat </a:t>
            </a:r>
            <a:r>
              <a:rPr lang="en-US" dirty="0" err="1"/>
              <a:t>si</a:t>
            </a:r>
            <a:r>
              <a:rPr lang="en-US" dirty="0"/>
              <a:t> a </a:t>
            </a:r>
            <a:r>
              <a:rPr lang="en-US" dirty="0" err="1"/>
              <a:t>DOM.ului</a:t>
            </a:r>
            <a:endParaRPr lang="en-US" dirty="0"/>
          </a:p>
          <a:p>
            <a:r>
              <a:rPr lang="en-US" dirty="0" err="1"/>
              <a:t>Cand</a:t>
            </a:r>
            <a:r>
              <a:rPr lang="en-US" dirty="0"/>
              <a:t> o </a:t>
            </a:r>
            <a:r>
              <a:rPr lang="en-US" dirty="0" err="1"/>
              <a:t>pagina</a:t>
            </a:r>
            <a:r>
              <a:rPr lang="en-US" dirty="0"/>
              <a:t> </a:t>
            </a:r>
            <a:r>
              <a:rPr lang="en-US" dirty="0" err="1"/>
              <a:t>este</a:t>
            </a:r>
            <a:r>
              <a:rPr lang="en-US" dirty="0"/>
              <a:t> create </a:t>
            </a:r>
            <a:r>
              <a:rPr lang="en-US" dirty="0" err="1"/>
              <a:t>template.ul</a:t>
            </a:r>
            <a:r>
              <a:rPr lang="en-US" dirty="0"/>
              <a:t> </a:t>
            </a:r>
            <a:r>
              <a:rPr lang="en-US" dirty="0" err="1"/>
              <a:t>pentru</a:t>
            </a:r>
            <a:r>
              <a:rPr lang="en-US" dirty="0"/>
              <a:t> </a:t>
            </a:r>
            <a:r>
              <a:rPr lang="en-US" dirty="0" err="1"/>
              <a:t>testare</a:t>
            </a:r>
            <a:r>
              <a:rPr lang="en-US" dirty="0"/>
              <a:t> </a:t>
            </a:r>
            <a:r>
              <a:rPr lang="en-US" dirty="0" err="1"/>
              <a:t>arata</a:t>
            </a:r>
            <a:r>
              <a:rPr lang="en-US" dirty="0"/>
              <a:t> cam </a:t>
            </a:r>
            <a:r>
              <a:rPr lang="en-US" dirty="0" err="1"/>
              <a:t>asa</a:t>
            </a:r>
            <a:r>
              <a:rPr lang="en-US" dirty="0"/>
              <a:t>. *CLICK*</a:t>
            </a:r>
          </a:p>
          <a:p>
            <a:endParaRPr lang="en-US" dirty="0"/>
          </a:p>
          <a:p>
            <a:r>
              <a:rPr lang="en-US" dirty="0" err="1"/>
              <a:t>Cand</a:t>
            </a:r>
            <a:r>
              <a:rPr lang="en-US" dirty="0"/>
              <a:t> </a:t>
            </a:r>
            <a:r>
              <a:rPr lang="en-US" dirty="0" err="1"/>
              <a:t>testam</a:t>
            </a:r>
            <a:r>
              <a:rPr lang="en-US" dirty="0"/>
              <a:t> </a:t>
            </a:r>
            <a:r>
              <a:rPr lang="en-US" dirty="0" err="1"/>
              <a:t>componente</a:t>
            </a:r>
            <a:r>
              <a:rPr lang="en-US" dirty="0"/>
              <a:t>, </a:t>
            </a:r>
            <a:r>
              <a:rPr lang="en-US" dirty="0" err="1"/>
              <a:t>obiectul</a:t>
            </a:r>
            <a:r>
              <a:rPr lang="en-US" dirty="0"/>
              <a:t> care </a:t>
            </a:r>
            <a:r>
              <a:rPr lang="en-US" dirty="0" err="1"/>
              <a:t>defineste</a:t>
            </a:r>
            <a:r>
              <a:rPr lang="en-US" dirty="0"/>
              <a:t> </a:t>
            </a:r>
            <a:r>
              <a:rPr lang="en-US" dirty="0" err="1"/>
              <a:t>componente</a:t>
            </a:r>
            <a:r>
              <a:rPr lang="en-US" dirty="0"/>
              <a:t> </a:t>
            </a:r>
            <a:r>
              <a:rPr lang="en-US" dirty="0" err="1"/>
              <a:t>este</a:t>
            </a:r>
            <a:r>
              <a:rPr lang="en-US" dirty="0"/>
              <a:t> </a:t>
            </a:r>
            <a:r>
              <a:rPr lang="en-US" dirty="0" err="1"/>
              <a:t>acecesat</a:t>
            </a:r>
            <a:r>
              <a:rPr lang="en-US" dirty="0"/>
              <a:t> </a:t>
            </a:r>
            <a:r>
              <a:rPr lang="en-US" dirty="0" err="1"/>
              <a:t>prin</a:t>
            </a:r>
            <a:r>
              <a:rPr lang="en-US" dirty="0"/>
              <a:t> </a:t>
            </a:r>
            <a:r>
              <a:rPr lang="en-US" sz="1200" b="1" i="0" kern="1200" dirty="0">
                <a:solidFill>
                  <a:schemeClr val="tx1"/>
                </a:solidFill>
                <a:effectLst/>
                <a:latin typeface="+mn-lt"/>
                <a:ea typeface="+mn-ea"/>
                <a:cs typeface="+mn-cs"/>
              </a:rPr>
              <a:t>component = </a:t>
            </a:r>
            <a:r>
              <a:rPr lang="en-US" sz="1200" b="1" i="0" kern="1200" dirty="0" err="1">
                <a:solidFill>
                  <a:schemeClr val="tx1"/>
                </a:solidFill>
                <a:effectLst/>
                <a:latin typeface="+mn-lt"/>
                <a:ea typeface="+mn-ea"/>
                <a:cs typeface="+mn-cs"/>
              </a:rPr>
              <a:t>fixture.componentInstance</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Aceasta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este</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instanta</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clasei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componenta</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Cand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facem</a:t>
            </a:r>
            <a:r>
              <a:rPr lang="en-US" sz="1200" b="0" i="0" kern="1200" dirty="0">
                <a:solidFill>
                  <a:schemeClr val="tx1"/>
                </a:solidFill>
                <a:effectLst/>
                <a:latin typeface="+mn-lt"/>
                <a:ea typeface="+mn-ea"/>
                <a:cs typeface="+mn-cs"/>
              </a:rPr>
              <a:t> DOM testing </a:t>
            </a:r>
            <a:r>
              <a:rPr lang="en-US" sz="1200" b="0" i="0" kern="1200" dirty="0" err="1">
                <a:solidFill>
                  <a:schemeClr val="tx1"/>
                </a:solidFill>
                <a:effectLst/>
                <a:latin typeface="+mn-lt"/>
                <a:ea typeface="+mn-ea"/>
                <a:cs typeface="+mn-cs"/>
              </a:rPr>
              <a:t>puteam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apela</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fixture.nativeElement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care ne </a:t>
            </a:r>
            <a:r>
              <a:rPr lang="en-US" sz="1200" b="0" i="0" kern="1200" dirty="0" err="1">
                <a:solidFill>
                  <a:schemeClr val="tx1"/>
                </a:solidFill>
                <a:effectLst/>
                <a:latin typeface="+mn-lt"/>
                <a:ea typeface="+mn-ea"/>
                <a:cs typeface="+mn-cs"/>
              </a:rPr>
              <a:t>returneaza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chiar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elementul</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HTMLElement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al </a:t>
            </a:r>
            <a:r>
              <a:rPr lang="en-US" sz="1200" b="0" i="0" kern="1200" dirty="0" err="1">
                <a:solidFill>
                  <a:schemeClr val="tx1"/>
                </a:solidFill>
                <a:effectLst/>
                <a:latin typeface="+mn-lt"/>
                <a:ea typeface="+mn-ea"/>
                <a:cs typeface="+mn-cs"/>
              </a:rPr>
              <a:t>componentei</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Acesta</a:t>
            </a:r>
            <a:r>
              <a:rPr lang="en-US" sz="1200" b="0" i="0" kern="1200" dirty="0">
                <a:solidFill>
                  <a:schemeClr val="tx1"/>
                </a:solidFill>
                <a:effectLst/>
                <a:latin typeface="+mn-lt"/>
                <a:ea typeface="+mn-ea"/>
                <a:cs typeface="+mn-cs"/>
              </a:rPr>
              <a:t> ne </a:t>
            </a:r>
            <a:r>
              <a:rPr lang="en-US" sz="1200" b="0" i="0" kern="1200" dirty="0" err="1">
                <a:solidFill>
                  <a:schemeClr val="tx1"/>
                </a:solidFill>
                <a:effectLst/>
                <a:latin typeface="+mn-lt"/>
                <a:ea typeface="+mn-ea"/>
                <a:cs typeface="+mn-cs"/>
              </a:rPr>
              <a:t>permite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testam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metodele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oferite</a:t>
            </a:r>
            <a:r>
              <a:rPr lang="en-US" sz="1200" b="0" i="0" kern="1200" dirty="0">
                <a:solidFill>
                  <a:schemeClr val="tx1"/>
                </a:solidFill>
                <a:effectLst/>
                <a:latin typeface="+mn-lt"/>
                <a:ea typeface="+mn-ea"/>
                <a:cs typeface="+mn-cs"/>
              </a:rPr>
              <a:t> de HTML API precum </a:t>
            </a:r>
            <a:r>
              <a:rPr lang="en-US" sz="1200" b="1" i="0" kern="1200" dirty="0" err="1">
                <a:solidFill>
                  <a:schemeClr val="tx1"/>
                </a:solidFill>
                <a:effectLst/>
                <a:latin typeface="+mn-lt"/>
                <a:ea typeface="+mn-ea"/>
                <a:cs typeface="+mn-cs"/>
              </a:rPr>
              <a:t>HTMLElement.querySelector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pentru</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examina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dom.ul</a:t>
            </a:r>
            <a:r>
              <a:rPr lang="en-US" sz="1200" b="0" i="0" kern="1200" dirty="0">
                <a:solidFill>
                  <a:schemeClr val="tx1"/>
                </a:solidFill>
                <a:effectLst/>
                <a:latin typeface="+mn-lt"/>
                <a:ea typeface="+mn-ea"/>
                <a:cs typeface="+mn-cs"/>
              </a:rPr>
              <a:t>.</a:t>
            </a:r>
            <a:endParaRPr lang="en-US" b="1" dirty="0"/>
          </a:p>
        </p:txBody>
      </p:sp>
      <p:sp>
        <p:nvSpPr>
          <p:cNvPr id="4" name="Slide Number Placeholder 3"/>
          <p:cNvSpPr>
            <a:spLocks noGrp="1"/>
          </p:cNvSpPr>
          <p:nvPr>
            <p:ph type="sldNum" sz="quarter" idx="5"/>
          </p:nvPr>
        </p:nvSpPr>
        <p:spPr/>
        <p:txBody>
          <a:bodyPr/>
          <a:lstStyle/>
          <a:p>
            <a:fld id="{48CFCAF1-1587-4C11-BC40-C245526FFD21}" type="slidenum">
              <a:rPr lang="en-US" smtClean="0"/>
              <a:t>8</a:t>
            </a:fld>
            <a:endParaRPr lang="en-US"/>
          </a:p>
        </p:txBody>
      </p:sp>
    </p:spTree>
    <p:extLst>
      <p:ext uri="{BB962C8B-B14F-4D97-AF65-F5344CB8AC3E}">
        <p14:creationId xmlns:p14="http://schemas.microsoft.com/office/powerpoint/2010/main" val="187176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a:t>
            </a:r>
            <a:r>
              <a:rPr lang="en-US" dirty="0" err="1"/>
              <a:t>obicei</a:t>
            </a:r>
            <a:r>
              <a:rPr lang="en-US" dirty="0"/>
              <a:t> </a:t>
            </a:r>
            <a:r>
              <a:rPr lang="en-US" dirty="0" err="1"/>
              <a:t>avem</a:t>
            </a:r>
            <a:r>
              <a:rPr lang="en-US" dirty="0"/>
              <a:t> 2 </a:t>
            </a:r>
            <a:r>
              <a:rPr lang="en-US" dirty="0" err="1"/>
              <a:t>tipuri</a:t>
            </a:r>
            <a:r>
              <a:rPr lang="en-US" dirty="0"/>
              <a:t> </a:t>
            </a:r>
            <a:r>
              <a:rPr lang="en-US" dirty="0" err="1"/>
              <a:t>mari</a:t>
            </a:r>
            <a:r>
              <a:rPr lang="en-US" dirty="0"/>
              <a:t> de </a:t>
            </a:r>
            <a:r>
              <a:rPr lang="en-US" dirty="0" err="1"/>
              <a:t>servicii</a:t>
            </a:r>
            <a:endParaRPr lang="en-US" dirty="0"/>
          </a:p>
          <a:p>
            <a:pPr marL="171450" indent="-171450">
              <a:buFontTx/>
              <a:buChar char="-"/>
            </a:pPr>
            <a:r>
              <a:rPr lang="en-US" dirty="0" err="1"/>
              <a:t>cele</a:t>
            </a:r>
            <a:r>
              <a:rPr lang="en-US" dirty="0"/>
              <a:t> de </a:t>
            </a:r>
            <a:r>
              <a:rPr lang="en-US" dirty="0" err="1"/>
              <a:t>utilitati</a:t>
            </a:r>
            <a:r>
              <a:rPr lang="en-US" dirty="0"/>
              <a:t> </a:t>
            </a:r>
            <a:r>
              <a:rPr lang="en-US" dirty="0" err="1"/>
              <a:t>pentru</a:t>
            </a:r>
            <a:r>
              <a:rPr lang="en-US" dirty="0"/>
              <a:t> calculi </a:t>
            </a:r>
            <a:r>
              <a:rPr lang="en-US" dirty="0" err="1"/>
              <a:t>sau</a:t>
            </a:r>
            <a:r>
              <a:rPr lang="en-US" dirty="0"/>
              <a:t> </a:t>
            </a:r>
            <a:r>
              <a:rPr lang="en-US" dirty="0" err="1"/>
              <a:t>alte</a:t>
            </a:r>
            <a:r>
              <a:rPr lang="en-US" dirty="0"/>
              <a:t> </a:t>
            </a:r>
            <a:r>
              <a:rPr lang="en-US" dirty="0" err="1"/>
              <a:t>operatii</a:t>
            </a:r>
            <a:endParaRPr lang="en-US" dirty="0"/>
          </a:p>
          <a:p>
            <a:pPr marL="171450" indent="-171450">
              <a:buFontTx/>
              <a:buChar char="-"/>
            </a:pPr>
            <a:r>
              <a:rPr lang="en-US" dirty="0" err="1"/>
              <a:t>cele</a:t>
            </a:r>
            <a:r>
              <a:rPr lang="en-US" dirty="0"/>
              <a:t> </a:t>
            </a:r>
            <a:r>
              <a:rPr lang="en-US" dirty="0" err="1"/>
              <a:t>pentru</a:t>
            </a:r>
            <a:r>
              <a:rPr lang="en-US" dirty="0"/>
              <a:t> </a:t>
            </a:r>
            <a:r>
              <a:rPr lang="en-US" dirty="0" err="1"/>
              <a:t>manipularea</a:t>
            </a:r>
            <a:r>
              <a:rPr lang="en-US" dirty="0"/>
              <a:t> </a:t>
            </a:r>
            <a:r>
              <a:rPr lang="en-US" dirty="0" err="1"/>
              <a:t>datelor</a:t>
            </a:r>
            <a:r>
              <a:rPr lang="en-US" dirty="0"/>
              <a:t> </a:t>
            </a:r>
            <a:r>
              <a:rPr lang="en-US" dirty="0" err="1"/>
              <a:t>si</a:t>
            </a:r>
            <a:r>
              <a:rPr lang="en-US" dirty="0"/>
              <a:t> </a:t>
            </a:r>
            <a:r>
              <a:rPr lang="en-US" dirty="0" err="1"/>
              <a:t>pentru</a:t>
            </a:r>
            <a:r>
              <a:rPr lang="en-US" dirty="0"/>
              <a:t> </a:t>
            </a:r>
            <a:r>
              <a:rPr lang="en-US" dirty="0" err="1"/>
              <a:t>apeluri</a:t>
            </a:r>
            <a:r>
              <a:rPr lang="en-US" dirty="0"/>
              <a:t> HTTP</a:t>
            </a:r>
            <a:endParaRPr lang="ro-RO" dirty="0"/>
          </a:p>
          <a:p>
            <a:pPr marL="171450" indent="-171450">
              <a:buFontTx/>
              <a:buChar char="-"/>
            </a:pPr>
            <a:endParaRPr lang="ro-RO"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8CFCAF1-1587-4C11-BC40-C245526FFD21}" type="slidenum">
              <a:rPr lang="en-US" smtClean="0"/>
              <a:t>9</a:t>
            </a:fld>
            <a:endParaRPr lang="en-US"/>
          </a:p>
        </p:txBody>
      </p:sp>
    </p:spTree>
    <p:extLst>
      <p:ext uri="{BB962C8B-B14F-4D97-AF65-F5344CB8AC3E}">
        <p14:creationId xmlns:p14="http://schemas.microsoft.com/office/powerpoint/2010/main" val="301668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ro-RO" dirty="0"/>
              <a:t>Inject() </a:t>
            </a:r>
            <a:r>
              <a:rPr lang="en-US" sz="1200" b="0" kern="1200" dirty="0">
                <a:solidFill>
                  <a:schemeClr val="tx1"/>
                </a:solidFill>
                <a:effectLst/>
                <a:latin typeface="+mn-lt"/>
                <a:ea typeface="+mn-ea"/>
                <a:cs typeface="+mn-cs"/>
              </a:rPr>
              <a:t>Allows injecting dependencies in `</a:t>
            </a:r>
            <a:r>
              <a:rPr lang="en-US" sz="1200" b="0" kern="1200" dirty="0" err="1">
                <a:solidFill>
                  <a:schemeClr val="tx1"/>
                </a:solidFill>
                <a:effectLst/>
                <a:latin typeface="+mn-lt"/>
                <a:ea typeface="+mn-ea"/>
                <a:cs typeface="+mn-cs"/>
              </a:rPr>
              <a:t>beforeEach</a:t>
            </a:r>
            <a:r>
              <a:rPr lang="en-US" sz="1200" b="0" kern="1200" dirty="0">
                <a:solidFill>
                  <a:schemeClr val="tx1"/>
                </a:solidFill>
                <a:effectLst/>
                <a:latin typeface="+mn-lt"/>
                <a:ea typeface="+mn-ea"/>
                <a:cs typeface="+mn-cs"/>
              </a:rPr>
              <a:t>()` and `it()`.</a:t>
            </a:r>
          </a:p>
          <a:p>
            <a:pPr marL="171450" indent="-171450">
              <a:buFontTx/>
              <a:buChar char="-"/>
            </a:pPr>
            <a:endParaRPr lang="ro-RO" dirty="0"/>
          </a:p>
          <a:p>
            <a:pPr marL="171450" indent="-171450">
              <a:buFontTx/>
              <a:buChar char="-"/>
            </a:pPr>
            <a:endParaRPr lang="ro-RO" dirty="0"/>
          </a:p>
        </p:txBody>
      </p:sp>
      <p:sp>
        <p:nvSpPr>
          <p:cNvPr id="4" name="Slide Number Placeholder 3"/>
          <p:cNvSpPr>
            <a:spLocks noGrp="1"/>
          </p:cNvSpPr>
          <p:nvPr>
            <p:ph type="sldNum" sz="quarter" idx="5"/>
          </p:nvPr>
        </p:nvSpPr>
        <p:spPr/>
        <p:txBody>
          <a:bodyPr/>
          <a:lstStyle/>
          <a:p>
            <a:fld id="{48CFCAF1-1587-4C11-BC40-C245526FFD21}" type="slidenum">
              <a:rPr lang="en-US" smtClean="0"/>
              <a:t>10</a:t>
            </a:fld>
            <a:endParaRPr lang="en-US"/>
          </a:p>
        </p:txBody>
      </p:sp>
    </p:spTree>
    <p:extLst>
      <p:ext uri="{BB962C8B-B14F-4D97-AF65-F5344CB8AC3E}">
        <p14:creationId xmlns:p14="http://schemas.microsoft.com/office/powerpoint/2010/main" val="3231398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0" indent="0">
              <a:buFontTx/>
              <a:buNone/>
            </a:pPr>
            <a:endParaRPr lang="ro-RO" dirty="0"/>
          </a:p>
          <a:p>
            <a:pPr marL="171450" indent="-171450">
              <a:buFontTx/>
              <a:buChar char="-"/>
            </a:pPr>
            <a:endParaRPr lang="ro-RO" dirty="0"/>
          </a:p>
        </p:txBody>
      </p:sp>
      <p:sp>
        <p:nvSpPr>
          <p:cNvPr id="4" name="Slide Number Placeholder 3"/>
          <p:cNvSpPr>
            <a:spLocks noGrp="1"/>
          </p:cNvSpPr>
          <p:nvPr>
            <p:ph type="sldNum" sz="quarter" idx="5"/>
          </p:nvPr>
        </p:nvSpPr>
        <p:spPr/>
        <p:txBody>
          <a:bodyPr/>
          <a:lstStyle/>
          <a:p>
            <a:fld id="{48CFCAF1-1587-4C11-BC40-C245526FFD21}" type="slidenum">
              <a:rPr lang="en-US" smtClean="0"/>
              <a:t>11</a:t>
            </a:fld>
            <a:endParaRPr lang="en-US"/>
          </a:p>
        </p:txBody>
      </p:sp>
    </p:spTree>
    <p:extLst>
      <p:ext uri="{BB962C8B-B14F-4D97-AF65-F5344CB8AC3E}">
        <p14:creationId xmlns:p14="http://schemas.microsoft.com/office/powerpoint/2010/main" val="287153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ro-RO" dirty="0"/>
              <a:t>Inject() </a:t>
            </a:r>
            <a:r>
              <a:rPr lang="en-US" sz="1200" b="0" kern="1200" dirty="0">
                <a:solidFill>
                  <a:schemeClr val="tx1"/>
                </a:solidFill>
                <a:effectLst/>
                <a:latin typeface="+mn-lt"/>
                <a:ea typeface="+mn-ea"/>
                <a:cs typeface="+mn-cs"/>
              </a:rPr>
              <a:t>Allows injecting dependencies in `</a:t>
            </a:r>
            <a:r>
              <a:rPr lang="en-US" sz="1200" b="0" kern="1200" dirty="0" err="1">
                <a:solidFill>
                  <a:schemeClr val="tx1"/>
                </a:solidFill>
                <a:effectLst/>
                <a:latin typeface="+mn-lt"/>
                <a:ea typeface="+mn-ea"/>
                <a:cs typeface="+mn-cs"/>
              </a:rPr>
              <a:t>beforeEach</a:t>
            </a:r>
            <a:r>
              <a:rPr lang="en-US" sz="1200" b="0" kern="1200" dirty="0">
                <a:solidFill>
                  <a:schemeClr val="tx1"/>
                </a:solidFill>
                <a:effectLst/>
                <a:latin typeface="+mn-lt"/>
                <a:ea typeface="+mn-ea"/>
                <a:cs typeface="+mn-cs"/>
              </a:rPr>
              <a:t>()` and `it()`.</a:t>
            </a:r>
          </a:p>
          <a:p>
            <a:pPr marL="171450" indent="-171450">
              <a:buFontTx/>
              <a:buChar char="-"/>
            </a:pPr>
            <a:endParaRPr lang="ro-RO" dirty="0"/>
          </a:p>
          <a:p>
            <a:pPr marL="171450" indent="-171450">
              <a:buFontTx/>
              <a:buChar char="-"/>
            </a:pPr>
            <a:endParaRPr lang="ro-RO" dirty="0"/>
          </a:p>
        </p:txBody>
      </p:sp>
      <p:sp>
        <p:nvSpPr>
          <p:cNvPr id="4" name="Slide Number Placeholder 3"/>
          <p:cNvSpPr>
            <a:spLocks noGrp="1"/>
          </p:cNvSpPr>
          <p:nvPr>
            <p:ph type="sldNum" sz="quarter" idx="5"/>
          </p:nvPr>
        </p:nvSpPr>
        <p:spPr/>
        <p:txBody>
          <a:bodyPr/>
          <a:lstStyle/>
          <a:p>
            <a:fld id="{48CFCAF1-1587-4C11-BC40-C245526FFD21}" type="slidenum">
              <a:rPr lang="en-US" smtClean="0"/>
              <a:t>12</a:t>
            </a:fld>
            <a:endParaRPr lang="en-US"/>
          </a:p>
        </p:txBody>
      </p:sp>
    </p:spTree>
    <p:extLst>
      <p:ext uri="{BB962C8B-B14F-4D97-AF65-F5344CB8AC3E}">
        <p14:creationId xmlns:p14="http://schemas.microsoft.com/office/powerpoint/2010/main" val="181122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r>
              <a:rPr lang="en-US" sz="1200" b="0" i="0" kern="1200" dirty="0">
                <a:solidFill>
                  <a:schemeClr val="tx1"/>
                </a:solidFill>
                <a:effectLst/>
                <a:latin typeface="+mn-lt"/>
                <a:ea typeface="+mn-ea"/>
                <a:cs typeface="+mn-cs"/>
              </a:rPr>
              <a:t>protractor.conf.js - the Protractor configuration file</a:t>
            </a:r>
          </a:p>
          <a:p>
            <a:r>
              <a:rPr lang="en-US" sz="1200" b="0" i="0" kern="1200" dirty="0">
                <a:solidFill>
                  <a:schemeClr val="tx1"/>
                </a:solidFill>
                <a:effectLst/>
                <a:latin typeface="+mn-lt"/>
                <a:ea typeface="+mn-ea"/>
                <a:cs typeface="+mn-cs"/>
              </a:rPr>
              <a:t>tsconfig.e2e.json - specific TypeScript configuration for the testing application</a:t>
            </a:r>
          </a:p>
          <a:p>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app.po.ts</a:t>
            </a:r>
            <a:r>
              <a:rPr lang="en-US" sz="1200" b="0" i="0" kern="1200" dirty="0">
                <a:solidFill>
                  <a:schemeClr val="tx1"/>
                </a:solidFill>
                <a:effectLst/>
                <a:latin typeface="+mn-lt"/>
                <a:ea typeface="+mn-ea"/>
                <a:cs typeface="+mn-cs"/>
              </a:rPr>
              <a:t> - a page object containing methods that navigate the application, query elements in the DOM, and </a:t>
            </a:r>
            <a:r>
              <a:rPr lang="en-US" sz="1200" b="0" i="0" kern="1200" dirty="0" err="1">
                <a:solidFill>
                  <a:schemeClr val="tx1"/>
                </a:solidFill>
                <a:effectLst/>
                <a:latin typeface="+mn-lt"/>
                <a:ea typeface="+mn-ea"/>
                <a:cs typeface="+mn-cs"/>
              </a:rPr>
              <a:t>maninpulate</a:t>
            </a:r>
            <a:r>
              <a:rPr lang="en-US" sz="1200" b="0" i="0" kern="1200" dirty="0">
                <a:solidFill>
                  <a:schemeClr val="tx1"/>
                </a:solidFill>
                <a:effectLst/>
                <a:latin typeface="+mn-lt"/>
                <a:ea typeface="+mn-ea"/>
                <a:cs typeface="+mn-cs"/>
              </a:rPr>
              <a:t> elements on the page</a:t>
            </a:r>
          </a:p>
          <a:p>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/app.e2e-spec.ts - a testing script</a:t>
            </a:r>
          </a:p>
          <a:p>
            <a:pPr marL="171450" indent="-171450">
              <a:buFontTx/>
              <a:buChar char="-"/>
            </a:pPr>
            <a:endParaRPr lang="ro-RO" dirty="0"/>
          </a:p>
          <a:p>
            <a:pPr marL="171450" indent="-171450">
              <a:buFontTx/>
              <a:buChar char="-"/>
            </a:pPr>
            <a:endParaRPr lang="ro-RO" dirty="0"/>
          </a:p>
        </p:txBody>
      </p:sp>
      <p:sp>
        <p:nvSpPr>
          <p:cNvPr id="4" name="Slide Number Placeholder 3"/>
          <p:cNvSpPr>
            <a:spLocks noGrp="1"/>
          </p:cNvSpPr>
          <p:nvPr>
            <p:ph type="sldNum" sz="quarter" idx="5"/>
          </p:nvPr>
        </p:nvSpPr>
        <p:spPr/>
        <p:txBody>
          <a:bodyPr/>
          <a:lstStyle/>
          <a:p>
            <a:fld id="{48CFCAF1-1587-4C11-BC40-C245526FFD21}" type="slidenum">
              <a:rPr lang="en-US" smtClean="0"/>
              <a:t>13</a:t>
            </a:fld>
            <a:endParaRPr lang="en-US"/>
          </a:p>
        </p:txBody>
      </p:sp>
    </p:spTree>
    <p:extLst>
      <p:ext uri="{BB962C8B-B14F-4D97-AF65-F5344CB8AC3E}">
        <p14:creationId xmlns:p14="http://schemas.microsoft.com/office/powerpoint/2010/main" val="459510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ro-RO" dirty="0"/>
          </a:p>
          <a:p>
            <a:pPr marL="171450" indent="-171450">
              <a:buFontTx/>
              <a:buChar char="-"/>
            </a:pPr>
            <a:endParaRPr lang="ro-RO" dirty="0"/>
          </a:p>
        </p:txBody>
      </p:sp>
      <p:sp>
        <p:nvSpPr>
          <p:cNvPr id="4" name="Slide Number Placeholder 3"/>
          <p:cNvSpPr>
            <a:spLocks noGrp="1"/>
          </p:cNvSpPr>
          <p:nvPr>
            <p:ph type="sldNum" sz="quarter" idx="5"/>
          </p:nvPr>
        </p:nvSpPr>
        <p:spPr/>
        <p:txBody>
          <a:bodyPr/>
          <a:lstStyle/>
          <a:p>
            <a:fld id="{48CFCAF1-1587-4C11-BC40-C245526FFD21}" type="slidenum">
              <a:rPr lang="en-US" smtClean="0"/>
              <a:t>14</a:t>
            </a:fld>
            <a:endParaRPr lang="en-US"/>
          </a:p>
        </p:txBody>
      </p:sp>
    </p:spTree>
    <p:extLst>
      <p:ext uri="{BB962C8B-B14F-4D97-AF65-F5344CB8AC3E}">
        <p14:creationId xmlns:p14="http://schemas.microsoft.com/office/powerpoint/2010/main" val="367749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3001437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42549B-6995-431B-9C69-5BC9E682FE34}"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306759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4105955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88721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1934969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1433736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4202938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3579583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2875323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213590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187610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42549B-6995-431B-9C69-5BC9E682FE34}"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2946146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42549B-6995-431B-9C69-5BC9E682FE34}" type="datetimeFigureOut">
              <a:rPr lang="en-US" smtClean="0"/>
              <a:t>3/19/2020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3942455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592715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53109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B42549B-6995-431B-9C69-5BC9E682FE34}" type="datetimeFigureOut">
              <a:rPr lang="en-US" smtClean="0"/>
              <a:t>3/19/2020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192704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42549B-6995-431B-9C69-5BC9E682FE34}"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501E9-1875-4E9B-946D-67D42073122C}" type="slidenum">
              <a:rPr lang="en-US" smtClean="0"/>
              <a:t>‹#›</a:t>
            </a:fld>
            <a:endParaRPr lang="en-US"/>
          </a:p>
        </p:txBody>
      </p:sp>
    </p:spTree>
    <p:extLst>
      <p:ext uri="{BB962C8B-B14F-4D97-AF65-F5344CB8AC3E}">
        <p14:creationId xmlns:p14="http://schemas.microsoft.com/office/powerpoint/2010/main" val="3845125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B42549B-6995-431B-9C69-5BC9E682FE34}" type="datetimeFigureOut">
              <a:rPr lang="en-US" smtClean="0"/>
              <a:t>3/19/2020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E501E9-1875-4E9B-946D-67D42073122C}" type="slidenum">
              <a:rPr lang="en-US" smtClean="0"/>
              <a:t>‹#›</a:t>
            </a:fld>
            <a:endParaRPr lang="en-US"/>
          </a:p>
        </p:txBody>
      </p:sp>
    </p:spTree>
    <p:extLst>
      <p:ext uri="{BB962C8B-B14F-4D97-AF65-F5344CB8AC3E}">
        <p14:creationId xmlns:p14="http://schemas.microsoft.com/office/powerpoint/2010/main" val="31513400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ngular.io/guide/testing" TargetMode="External"/><Relationship Id="rId2" Type="http://schemas.openxmlformats.org/officeDocument/2006/relationships/hyperlink" Target="https://ionicframework.com/docs/building/testing" TargetMode="External"/><Relationship Id="rId1" Type="http://schemas.openxmlformats.org/officeDocument/2006/relationships/slideLayout" Target="../slideLayouts/slideLayout2.xml"/><Relationship Id="rId5" Type="http://schemas.openxmlformats.org/officeDocument/2006/relationships/hyperlink" Target="https://www.uipath.com/product/studio" TargetMode="External"/><Relationship Id="rId4" Type="http://schemas.openxmlformats.org/officeDocument/2006/relationships/hyperlink" Target="https://www.youtube.com/watch?v=kVtgA_PQ5R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FDEB-66B5-4656-A6AB-C2E011DFA328}"/>
              </a:ext>
            </a:extLst>
          </p:cNvPr>
          <p:cNvSpPr>
            <a:spLocks noGrp="1"/>
          </p:cNvSpPr>
          <p:nvPr>
            <p:ph type="ctrTitle"/>
          </p:nvPr>
        </p:nvSpPr>
        <p:spPr/>
        <p:txBody>
          <a:bodyPr/>
          <a:lstStyle/>
          <a:p>
            <a:r>
              <a:rPr lang="en-US" dirty="0" err="1"/>
              <a:t>Tema</a:t>
            </a:r>
            <a:r>
              <a:rPr lang="en-US" dirty="0"/>
              <a:t>: 11. Automated testing in mobile applications</a:t>
            </a:r>
          </a:p>
        </p:txBody>
      </p:sp>
      <p:sp>
        <p:nvSpPr>
          <p:cNvPr id="3" name="Subtitle 2">
            <a:extLst>
              <a:ext uri="{FF2B5EF4-FFF2-40B4-BE49-F238E27FC236}">
                <a16:creationId xmlns:a16="http://schemas.microsoft.com/office/drawing/2014/main" id="{893548B6-2D55-481C-BA1E-31EF9A13C2FA}"/>
              </a:ext>
            </a:extLst>
          </p:cNvPr>
          <p:cNvSpPr>
            <a:spLocks noGrp="1"/>
          </p:cNvSpPr>
          <p:nvPr>
            <p:ph type="subTitle" idx="1"/>
          </p:nvPr>
        </p:nvSpPr>
        <p:spPr/>
        <p:txBody>
          <a:bodyPr/>
          <a:lstStyle/>
          <a:p>
            <a:r>
              <a:rPr lang="en-US" dirty="0"/>
              <a:t>Tofan Iulian-</a:t>
            </a:r>
            <a:r>
              <a:rPr lang="en-US" dirty="0" err="1"/>
              <a:t>claudiu</a:t>
            </a:r>
            <a:endParaRPr lang="en-US" dirty="0"/>
          </a:p>
          <a:p>
            <a:r>
              <a:rPr lang="en-US" dirty="0"/>
              <a:t>Gr. 451</a:t>
            </a:r>
          </a:p>
        </p:txBody>
      </p:sp>
    </p:spTree>
    <p:extLst>
      <p:ext uri="{BB962C8B-B14F-4D97-AF65-F5344CB8AC3E}">
        <p14:creationId xmlns:p14="http://schemas.microsoft.com/office/powerpoint/2010/main" val="4037678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AB72-BF64-4FB3-A722-11E006A82C32}"/>
              </a:ext>
            </a:extLst>
          </p:cNvPr>
          <p:cNvSpPr>
            <a:spLocks noGrp="1"/>
          </p:cNvSpPr>
          <p:nvPr>
            <p:ph type="title"/>
          </p:nvPr>
        </p:nvSpPr>
        <p:spPr/>
        <p:txBody>
          <a:bodyPr/>
          <a:lstStyle/>
          <a:p>
            <a:r>
              <a:rPr lang="en-US" dirty="0"/>
              <a:t>Cum </a:t>
            </a:r>
            <a:r>
              <a:rPr lang="en-US" dirty="0" err="1"/>
              <a:t>testam</a:t>
            </a:r>
            <a:r>
              <a:rPr lang="en-US" dirty="0"/>
              <a:t> un </a:t>
            </a:r>
            <a:r>
              <a:rPr lang="en-US" dirty="0" err="1"/>
              <a:t>serviciu</a:t>
            </a:r>
            <a:r>
              <a:rPr lang="en-US" dirty="0"/>
              <a:t> HTTP?</a:t>
            </a:r>
          </a:p>
        </p:txBody>
      </p:sp>
      <p:pic>
        <p:nvPicPr>
          <p:cNvPr id="8" name="Content Placeholder 7">
            <a:extLst>
              <a:ext uri="{FF2B5EF4-FFF2-40B4-BE49-F238E27FC236}">
                <a16:creationId xmlns:a16="http://schemas.microsoft.com/office/drawing/2014/main" id="{7CEFB0C4-ADCE-4D37-8A37-7B081971372A}"/>
              </a:ext>
            </a:extLst>
          </p:cNvPr>
          <p:cNvPicPr>
            <a:picLocks noGrp="1" noChangeAspect="1"/>
          </p:cNvPicPr>
          <p:nvPr>
            <p:ph idx="1"/>
          </p:nvPr>
        </p:nvPicPr>
        <p:blipFill>
          <a:blip r:embed="rId3"/>
          <a:stretch>
            <a:fillRect/>
          </a:stretch>
        </p:blipFill>
        <p:spPr>
          <a:xfrm>
            <a:off x="646110" y="1152982"/>
            <a:ext cx="7935182" cy="5708614"/>
          </a:xfrm>
          <a:prstGeom prst="rect">
            <a:avLst/>
          </a:prstGeom>
        </p:spPr>
      </p:pic>
    </p:spTree>
    <p:extLst>
      <p:ext uri="{BB962C8B-B14F-4D97-AF65-F5344CB8AC3E}">
        <p14:creationId xmlns:p14="http://schemas.microsoft.com/office/powerpoint/2010/main" val="377536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AB72-BF64-4FB3-A722-11E006A82C32}"/>
              </a:ext>
            </a:extLst>
          </p:cNvPr>
          <p:cNvSpPr>
            <a:spLocks noGrp="1"/>
          </p:cNvSpPr>
          <p:nvPr>
            <p:ph type="title"/>
          </p:nvPr>
        </p:nvSpPr>
        <p:spPr/>
        <p:txBody>
          <a:bodyPr/>
          <a:lstStyle/>
          <a:p>
            <a:r>
              <a:rPr lang="en-US" dirty="0"/>
              <a:t>Cum </a:t>
            </a:r>
            <a:r>
              <a:rPr lang="en-US" dirty="0" err="1"/>
              <a:t>testam</a:t>
            </a:r>
            <a:r>
              <a:rPr lang="en-US" dirty="0"/>
              <a:t> un </a:t>
            </a:r>
            <a:r>
              <a:rPr lang="en-US" dirty="0" err="1"/>
              <a:t>serviciu</a:t>
            </a:r>
            <a:r>
              <a:rPr lang="en-US" dirty="0"/>
              <a:t> </a:t>
            </a:r>
            <a:r>
              <a:rPr lang="ro-RO" dirty="0"/>
              <a:t>Pipe.uri</a:t>
            </a:r>
            <a:r>
              <a:rPr lang="en-US" dirty="0"/>
              <a:t>?</a:t>
            </a:r>
          </a:p>
        </p:txBody>
      </p:sp>
      <p:pic>
        <p:nvPicPr>
          <p:cNvPr id="5" name="Content Placeholder 4">
            <a:extLst>
              <a:ext uri="{FF2B5EF4-FFF2-40B4-BE49-F238E27FC236}">
                <a16:creationId xmlns:a16="http://schemas.microsoft.com/office/drawing/2014/main" id="{ED0A661F-428D-4AA8-877A-AA32D671F11D}"/>
              </a:ext>
            </a:extLst>
          </p:cNvPr>
          <p:cNvPicPr>
            <a:picLocks noGrp="1" noChangeAspect="1"/>
          </p:cNvPicPr>
          <p:nvPr>
            <p:ph idx="1"/>
          </p:nvPr>
        </p:nvPicPr>
        <p:blipFill>
          <a:blip r:embed="rId3"/>
          <a:stretch>
            <a:fillRect/>
          </a:stretch>
        </p:blipFill>
        <p:spPr>
          <a:xfrm>
            <a:off x="646111" y="1331119"/>
            <a:ext cx="7533787" cy="4195762"/>
          </a:xfrm>
          <a:prstGeom prst="rect">
            <a:avLst/>
          </a:prstGeom>
        </p:spPr>
      </p:pic>
      <p:pic>
        <p:nvPicPr>
          <p:cNvPr id="6" name="Picture 5">
            <a:extLst>
              <a:ext uri="{FF2B5EF4-FFF2-40B4-BE49-F238E27FC236}">
                <a16:creationId xmlns:a16="http://schemas.microsoft.com/office/drawing/2014/main" id="{B50EE8DE-50C8-4A13-9F25-455FACF22A14}"/>
              </a:ext>
            </a:extLst>
          </p:cNvPr>
          <p:cNvPicPr>
            <a:picLocks noChangeAspect="1"/>
          </p:cNvPicPr>
          <p:nvPr/>
        </p:nvPicPr>
        <p:blipFill>
          <a:blip r:embed="rId4"/>
          <a:stretch>
            <a:fillRect/>
          </a:stretch>
        </p:blipFill>
        <p:spPr>
          <a:xfrm>
            <a:off x="646111" y="1111952"/>
            <a:ext cx="7223808" cy="5746048"/>
          </a:xfrm>
          <a:prstGeom prst="rect">
            <a:avLst/>
          </a:prstGeom>
        </p:spPr>
      </p:pic>
      <p:sp>
        <p:nvSpPr>
          <p:cNvPr id="9" name="Rectangle: Rounded Corners 8">
            <a:extLst>
              <a:ext uri="{FF2B5EF4-FFF2-40B4-BE49-F238E27FC236}">
                <a16:creationId xmlns:a16="http://schemas.microsoft.com/office/drawing/2014/main" id="{D568D1BE-D691-490D-9D7C-E5D1EF774875}"/>
              </a:ext>
            </a:extLst>
          </p:cNvPr>
          <p:cNvSpPr/>
          <p:nvPr/>
        </p:nvSpPr>
        <p:spPr>
          <a:xfrm>
            <a:off x="8386253" y="4835220"/>
            <a:ext cx="3329162" cy="6916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rPr>
              <a:t>Some tests</a:t>
            </a:r>
            <a:endParaRPr lang="en-US" dirty="0"/>
          </a:p>
        </p:txBody>
      </p:sp>
    </p:spTree>
    <p:extLst>
      <p:ext uri="{BB962C8B-B14F-4D97-AF65-F5344CB8AC3E}">
        <p14:creationId xmlns:p14="http://schemas.microsoft.com/office/powerpoint/2010/main" val="424033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AB72-BF64-4FB3-A722-11E006A82C32}"/>
              </a:ext>
            </a:extLst>
          </p:cNvPr>
          <p:cNvSpPr>
            <a:spLocks noGrp="1"/>
          </p:cNvSpPr>
          <p:nvPr>
            <p:ph type="title"/>
          </p:nvPr>
        </p:nvSpPr>
        <p:spPr/>
        <p:txBody>
          <a:bodyPr/>
          <a:lstStyle/>
          <a:p>
            <a:r>
              <a:rPr lang="ro-RO" dirty="0"/>
              <a:t>End-to-end testing</a:t>
            </a:r>
            <a:endParaRPr lang="en-US" dirty="0"/>
          </a:p>
        </p:txBody>
      </p:sp>
      <p:sp>
        <p:nvSpPr>
          <p:cNvPr id="4" name="Content Placeholder 3">
            <a:extLst>
              <a:ext uri="{FF2B5EF4-FFF2-40B4-BE49-F238E27FC236}">
                <a16:creationId xmlns:a16="http://schemas.microsoft.com/office/drawing/2014/main" id="{47BB554C-2546-49C2-8B26-19EE749E517F}"/>
              </a:ext>
            </a:extLst>
          </p:cNvPr>
          <p:cNvSpPr>
            <a:spLocks noGrp="1"/>
          </p:cNvSpPr>
          <p:nvPr>
            <p:ph idx="1"/>
          </p:nvPr>
        </p:nvSpPr>
        <p:spPr/>
        <p:txBody>
          <a:bodyPr>
            <a:normAutofit fontScale="92500" lnSpcReduction="20000"/>
          </a:bodyPr>
          <a:lstStyle/>
          <a:p>
            <a:r>
              <a:rPr lang="en-US" dirty="0" err="1"/>
              <a:t>Testarea</a:t>
            </a:r>
            <a:r>
              <a:rPr lang="en-US" dirty="0"/>
              <a:t> end-to-end </a:t>
            </a:r>
            <a:r>
              <a:rPr lang="en-US" dirty="0" err="1"/>
              <a:t>este</a:t>
            </a:r>
            <a:r>
              <a:rPr lang="en-US" dirty="0"/>
              <a:t> </a:t>
            </a:r>
            <a:r>
              <a:rPr lang="en-US" dirty="0" err="1"/>
              <a:t>utilizată</a:t>
            </a:r>
            <a:r>
              <a:rPr lang="en-US" dirty="0"/>
              <a:t> </a:t>
            </a:r>
            <a:r>
              <a:rPr lang="en-US" dirty="0" err="1"/>
              <a:t>pentru</a:t>
            </a:r>
            <a:r>
              <a:rPr lang="en-US" dirty="0"/>
              <a:t> a </a:t>
            </a:r>
            <a:r>
              <a:rPr lang="en-US" dirty="0" err="1"/>
              <a:t>verifica</a:t>
            </a:r>
            <a:r>
              <a:rPr lang="en-US" dirty="0"/>
              <a:t> </a:t>
            </a:r>
            <a:r>
              <a:rPr lang="en-US" dirty="0" err="1"/>
              <a:t>dacă</a:t>
            </a:r>
            <a:r>
              <a:rPr lang="en-US" dirty="0"/>
              <a:t> o </a:t>
            </a:r>
            <a:r>
              <a:rPr lang="en-US" dirty="0" err="1"/>
              <a:t>aplicație</a:t>
            </a:r>
            <a:r>
              <a:rPr lang="en-US" dirty="0"/>
              <a:t> </a:t>
            </a:r>
            <a:r>
              <a:rPr lang="en-US" dirty="0" err="1"/>
              <a:t>funcționează</a:t>
            </a:r>
            <a:r>
              <a:rPr lang="en-US" dirty="0"/>
              <a:t> </a:t>
            </a:r>
            <a:r>
              <a:rPr lang="en-US" dirty="0" err="1"/>
              <a:t>în</a:t>
            </a:r>
            <a:r>
              <a:rPr lang="en-US" dirty="0"/>
              <a:t> </a:t>
            </a:r>
            <a:r>
              <a:rPr lang="en-US" dirty="0" err="1"/>
              <a:t>ansamblu</a:t>
            </a:r>
            <a:r>
              <a:rPr lang="en-US" dirty="0"/>
              <a:t> </a:t>
            </a:r>
            <a:r>
              <a:rPr lang="en-US" dirty="0" err="1"/>
              <a:t>și</a:t>
            </a:r>
            <a:r>
              <a:rPr lang="en-US" dirty="0"/>
              <a:t> include </a:t>
            </a:r>
            <a:r>
              <a:rPr lang="en-US" dirty="0" err="1"/>
              <a:t>adesea</a:t>
            </a:r>
            <a:r>
              <a:rPr lang="en-US" dirty="0"/>
              <a:t> o </a:t>
            </a:r>
            <a:r>
              <a:rPr lang="en-US" dirty="0" err="1"/>
              <a:t>conexiune</a:t>
            </a:r>
            <a:r>
              <a:rPr lang="en-US" dirty="0"/>
              <a:t> la date live. </a:t>
            </a:r>
            <a:r>
              <a:rPr lang="en-US" dirty="0" err="1"/>
              <a:t>În</a:t>
            </a:r>
            <a:r>
              <a:rPr lang="en-US" dirty="0"/>
              <a:t> </a:t>
            </a:r>
            <a:r>
              <a:rPr lang="en-US" dirty="0" err="1"/>
              <a:t>timp</a:t>
            </a:r>
            <a:r>
              <a:rPr lang="en-US" dirty="0"/>
              <a:t> </a:t>
            </a:r>
            <a:r>
              <a:rPr lang="en-US" dirty="0" err="1"/>
              <a:t>ce</a:t>
            </a:r>
            <a:r>
              <a:rPr lang="en-US" dirty="0"/>
              <a:t> </a:t>
            </a:r>
            <a:r>
              <a:rPr lang="en-US" dirty="0" err="1"/>
              <a:t>testele</a:t>
            </a:r>
            <a:r>
              <a:rPr lang="en-US" dirty="0"/>
              <a:t> </a:t>
            </a:r>
            <a:r>
              <a:rPr lang="ro-RO" dirty="0"/>
              <a:t>unitare</a:t>
            </a:r>
            <a:r>
              <a:rPr lang="en-US" dirty="0"/>
              <a:t> se </a:t>
            </a:r>
            <a:r>
              <a:rPr lang="en-US" dirty="0" err="1"/>
              <a:t>concentrează</a:t>
            </a:r>
            <a:r>
              <a:rPr lang="en-US" dirty="0"/>
              <a:t> pe </a:t>
            </a:r>
            <a:r>
              <a:rPr lang="en-US" dirty="0" err="1"/>
              <a:t>unități</a:t>
            </a:r>
            <a:r>
              <a:rPr lang="en-US" dirty="0"/>
              <a:t> de cod </a:t>
            </a:r>
            <a:r>
              <a:rPr lang="en-US" dirty="0" err="1"/>
              <a:t>în</a:t>
            </a:r>
            <a:r>
              <a:rPr lang="en-US" dirty="0"/>
              <a:t> mod </a:t>
            </a:r>
            <a:r>
              <a:rPr lang="en-US" dirty="0" err="1"/>
              <a:t>izolat</a:t>
            </a:r>
            <a:r>
              <a:rPr lang="en-US" dirty="0"/>
              <a:t> </a:t>
            </a:r>
            <a:r>
              <a:rPr lang="en-US" dirty="0" err="1"/>
              <a:t>și</a:t>
            </a:r>
            <a:r>
              <a:rPr lang="en-US" dirty="0"/>
              <a:t> permit </a:t>
            </a:r>
            <a:r>
              <a:rPr lang="en-US" dirty="0" err="1"/>
              <a:t>astfel</a:t>
            </a:r>
            <a:r>
              <a:rPr lang="en-US" dirty="0"/>
              <a:t> </a:t>
            </a:r>
            <a:r>
              <a:rPr lang="en-US" dirty="0" err="1"/>
              <a:t>testarea</a:t>
            </a:r>
            <a:r>
              <a:rPr lang="en-US" dirty="0"/>
              <a:t> la </a:t>
            </a:r>
            <a:r>
              <a:rPr lang="en-US" dirty="0" err="1"/>
              <a:t>nivel</a:t>
            </a:r>
            <a:r>
              <a:rPr lang="en-US" dirty="0"/>
              <a:t> </a:t>
            </a:r>
            <a:r>
              <a:rPr lang="en-US" dirty="0" err="1"/>
              <a:t>scăzut</a:t>
            </a:r>
            <a:r>
              <a:rPr lang="en-US" dirty="0"/>
              <a:t> a </a:t>
            </a:r>
            <a:r>
              <a:rPr lang="en-US" dirty="0" err="1"/>
              <a:t>logicii</a:t>
            </a:r>
            <a:r>
              <a:rPr lang="en-US" dirty="0"/>
              <a:t> </a:t>
            </a:r>
            <a:r>
              <a:rPr lang="en-US" dirty="0" err="1"/>
              <a:t>aplicației</a:t>
            </a:r>
            <a:r>
              <a:rPr lang="ro-RO" dirty="0"/>
              <a:t>.</a:t>
            </a:r>
          </a:p>
          <a:p>
            <a:r>
              <a:rPr lang="ro-RO" dirty="0"/>
              <a:t>T</a:t>
            </a:r>
            <a:r>
              <a:rPr lang="en-US" dirty="0" err="1"/>
              <a:t>estele</a:t>
            </a:r>
            <a:r>
              <a:rPr lang="en-US" dirty="0"/>
              <a:t> end-to-</a:t>
            </a:r>
            <a:r>
              <a:rPr lang="ro-RO" dirty="0"/>
              <a:t>end </a:t>
            </a:r>
            <a:r>
              <a:rPr lang="en-US" dirty="0"/>
              <a:t>se </a:t>
            </a:r>
            <a:r>
              <a:rPr lang="en-US" dirty="0" err="1"/>
              <a:t>concentrează</a:t>
            </a:r>
            <a:r>
              <a:rPr lang="en-US" dirty="0"/>
              <a:t> pe diverse </a:t>
            </a:r>
            <a:r>
              <a:rPr lang="en-US" dirty="0" err="1"/>
              <a:t>povești</a:t>
            </a:r>
            <a:r>
              <a:rPr lang="en-US" dirty="0"/>
              <a:t> de </a:t>
            </a:r>
            <a:r>
              <a:rPr lang="en-US" dirty="0" err="1"/>
              <a:t>utilizator</a:t>
            </a:r>
            <a:r>
              <a:rPr lang="en-US" dirty="0"/>
              <a:t> </a:t>
            </a:r>
            <a:r>
              <a:rPr lang="en-US" dirty="0" err="1"/>
              <a:t>sau</a:t>
            </a:r>
            <a:r>
              <a:rPr lang="en-US" dirty="0"/>
              <a:t> </a:t>
            </a:r>
            <a:r>
              <a:rPr lang="en-US" dirty="0" err="1"/>
              <a:t>scenarii</a:t>
            </a:r>
            <a:r>
              <a:rPr lang="en-US" dirty="0"/>
              <a:t> de </a:t>
            </a:r>
            <a:r>
              <a:rPr lang="en-US" dirty="0" err="1"/>
              <a:t>utilizare</a:t>
            </a:r>
            <a:r>
              <a:rPr lang="en-US" dirty="0"/>
              <a:t>, </a:t>
            </a:r>
            <a:r>
              <a:rPr lang="en-US" dirty="0" err="1"/>
              <a:t>asigurând</a:t>
            </a:r>
            <a:r>
              <a:rPr lang="en-US" dirty="0"/>
              <a:t> </a:t>
            </a:r>
            <a:r>
              <a:rPr lang="en-US" dirty="0" err="1"/>
              <a:t>testarea</a:t>
            </a:r>
            <a:r>
              <a:rPr lang="en-US" dirty="0"/>
              <a:t> la </a:t>
            </a:r>
            <a:r>
              <a:rPr lang="en-US" dirty="0" err="1"/>
              <a:t>nivel</a:t>
            </a:r>
            <a:r>
              <a:rPr lang="en-US" dirty="0"/>
              <a:t> </a:t>
            </a:r>
            <a:r>
              <a:rPr lang="en-US" dirty="0" err="1"/>
              <a:t>înalt</a:t>
            </a:r>
            <a:r>
              <a:rPr lang="en-US" dirty="0"/>
              <a:t> a </a:t>
            </a:r>
            <a:r>
              <a:rPr lang="en-US" dirty="0" err="1"/>
              <a:t>fluxului</a:t>
            </a:r>
            <a:r>
              <a:rPr lang="en-US" dirty="0"/>
              <a:t> total de date </a:t>
            </a:r>
            <a:r>
              <a:rPr lang="ro-RO" dirty="0"/>
              <a:t>in interiorul aplicatiei</a:t>
            </a:r>
            <a:r>
              <a:rPr lang="en-US" dirty="0"/>
              <a:t>. </a:t>
            </a:r>
            <a:r>
              <a:rPr lang="en-US" dirty="0" err="1"/>
              <a:t>În</a:t>
            </a:r>
            <a:r>
              <a:rPr lang="en-US" dirty="0"/>
              <a:t> </a:t>
            </a:r>
            <a:r>
              <a:rPr lang="en-US" dirty="0" err="1"/>
              <a:t>timp</a:t>
            </a:r>
            <a:r>
              <a:rPr lang="en-US" dirty="0"/>
              <a:t> </a:t>
            </a:r>
            <a:r>
              <a:rPr lang="en-US" dirty="0" err="1"/>
              <a:t>ce</a:t>
            </a:r>
            <a:r>
              <a:rPr lang="en-US" dirty="0"/>
              <a:t> </a:t>
            </a:r>
            <a:r>
              <a:rPr lang="en-US" dirty="0" err="1"/>
              <a:t>testele</a:t>
            </a:r>
            <a:r>
              <a:rPr lang="en-US" dirty="0"/>
              <a:t> </a:t>
            </a:r>
            <a:r>
              <a:rPr lang="en-US" dirty="0" err="1"/>
              <a:t>unității</a:t>
            </a:r>
            <a:r>
              <a:rPr lang="en-US" dirty="0"/>
              <a:t> </a:t>
            </a:r>
            <a:r>
              <a:rPr lang="en-US" dirty="0" err="1"/>
              <a:t>încearcă</a:t>
            </a:r>
            <a:r>
              <a:rPr lang="en-US" dirty="0"/>
              <a:t> </a:t>
            </a:r>
            <a:r>
              <a:rPr lang="en-US" dirty="0" err="1"/>
              <a:t>să</a:t>
            </a:r>
            <a:r>
              <a:rPr lang="en-US" dirty="0"/>
              <a:t> </a:t>
            </a:r>
            <a:r>
              <a:rPr lang="en-US" dirty="0" err="1"/>
              <a:t>descopere</a:t>
            </a:r>
            <a:r>
              <a:rPr lang="en-US" dirty="0"/>
              <a:t> </a:t>
            </a:r>
            <a:r>
              <a:rPr lang="en-US" dirty="0" err="1"/>
              <a:t>probleme</a:t>
            </a:r>
            <a:r>
              <a:rPr lang="en-US" dirty="0"/>
              <a:t> cu </a:t>
            </a:r>
            <a:r>
              <a:rPr lang="en-US" dirty="0" err="1"/>
              <a:t>logica</a:t>
            </a:r>
            <a:r>
              <a:rPr lang="en-US" dirty="0"/>
              <a:t> </a:t>
            </a:r>
            <a:r>
              <a:rPr lang="en-US" dirty="0" err="1"/>
              <a:t>unei</a:t>
            </a:r>
            <a:r>
              <a:rPr lang="en-US" dirty="0"/>
              <a:t> </a:t>
            </a:r>
            <a:r>
              <a:rPr lang="en-US" dirty="0" err="1"/>
              <a:t>aplicații</a:t>
            </a:r>
            <a:r>
              <a:rPr lang="en-US" dirty="0"/>
              <a:t>, </a:t>
            </a:r>
            <a:r>
              <a:rPr lang="en-US" dirty="0" err="1"/>
              <a:t>testele</a:t>
            </a:r>
            <a:r>
              <a:rPr lang="en-US" dirty="0"/>
              <a:t> end-to-end </a:t>
            </a:r>
            <a:r>
              <a:rPr lang="en-US" dirty="0" err="1"/>
              <a:t>încearcă</a:t>
            </a:r>
            <a:r>
              <a:rPr lang="en-US" dirty="0"/>
              <a:t> </a:t>
            </a:r>
            <a:r>
              <a:rPr lang="en-US" dirty="0" err="1"/>
              <a:t>să</a:t>
            </a:r>
            <a:r>
              <a:rPr lang="en-US" dirty="0"/>
              <a:t> </a:t>
            </a:r>
            <a:r>
              <a:rPr lang="en-US" dirty="0" err="1"/>
              <a:t>descopere</a:t>
            </a:r>
            <a:r>
              <a:rPr lang="en-US" dirty="0"/>
              <a:t> </a:t>
            </a:r>
            <a:r>
              <a:rPr lang="en-US" dirty="0" err="1"/>
              <a:t>probleme</a:t>
            </a:r>
            <a:r>
              <a:rPr lang="en-US" dirty="0"/>
              <a:t> care apar </a:t>
            </a:r>
            <a:r>
              <a:rPr lang="en-US" dirty="0" err="1"/>
              <a:t>atunci</a:t>
            </a:r>
            <a:r>
              <a:rPr lang="en-US" dirty="0"/>
              <a:t> </a:t>
            </a:r>
            <a:r>
              <a:rPr lang="en-US" dirty="0" err="1"/>
              <a:t>când</a:t>
            </a:r>
            <a:r>
              <a:rPr lang="en-US" dirty="0"/>
              <a:t> </a:t>
            </a:r>
            <a:r>
              <a:rPr lang="en-US" dirty="0" err="1"/>
              <a:t>aceste</a:t>
            </a:r>
            <a:r>
              <a:rPr lang="en-US" dirty="0"/>
              <a:t> </a:t>
            </a:r>
            <a:r>
              <a:rPr lang="en-US" dirty="0" err="1"/>
              <a:t>unități</a:t>
            </a:r>
            <a:r>
              <a:rPr lang="en-US" dirty="0"/>
              <a:t> </a:t>
            </a:r>
            <a:r>
              <a:rPr lang="en-US" dirty="0" err="1"/>
              <a:t>individuale</a:t>
            </a:r>
            <a:r>
              <a:rPr lang="en-US" dirty="0"/>
              <a:t> sunt </a:t>
            </a:r>
            <a:r>
              <a:rPr lang="en-US" dirty="0" err="1"/>
              <a:t>folosite</a:t>
            </a:r>
            <a:r>
              <a:rPr lang="en-US" dirty="0"/>
              <a:t> </a:t>
            </a:r>
            <a:r>
              <a:rPr lang="en-US" dirty="0" err="1"/>
              <a:t>împreună</a:t>
            </a:r>
            <a:r>
              <a:rPr lang="en-US" dirty="0"/>
              <a:t>. </a:t>
            </a:r>
            <a:r>
              <a:rPr lang="en-US" dirty="0" err="1"/>
              <a:t>Testele</a:t>
            </a:r>
            <a:r>
              <a:rPr lang="en-US" dirty="0"/>
              <a:t> end-to-end </a:t>
            </a:r>
            <a:r>
              <a:rPr lang="en-US" dirty="0" err="1"/>
              <a:t>descoperă</a:t>
            </a:r>
            <a:r>
              <a:rPr lang="en-US" dirty="0"/>
              <a:t> </a:t>
            </a:r>
            <a:r>
              <a:rPr lang="en-US" dirty="0" err="1"/>
              <a:t>probleme</a:t>
            </a:r>
            <a:r>
              <a:rPr lang="en-US" dirty="0"/>
              <a:t> cu </a:t>
            </a:r>
            <a:r>
              <a:rPr lang="en-US" dirty="0" err="1"/>
              <a:t>arhitectura</a:t>
            </a:r>
            <a:r>
              <a:rPr lang="en-US" dirty="0"/>
              <a:t> </a:t>
            </a:r>
            <a:r>
              <a:rPr lang="en-US" dirty="0" err="1"/>
              <a:t>generală</a:t>
            </a:r>
            <a:r>
              <a:rPr lang="en-US" dirty="0"/>
              <a:t> a </a:t>
            </a:r>
            <a:r>
              <a:rPr lang="en-US" dirty="0" err="1"/>
              <a:t>aplicației</a:t>
            </a:r>
            <a:r>
              <a:rPr lang="en-US" dirty="0"/>
              <a:t>.</a:t>
            </a:r>
          </a:p>
          <a:p>
            <a:r>
              <a:rPr lang="en-US" dirty="0" err="1"/>
              <a:t>Întrucât</a:t>
            </a:r>
            <a:r>
              <a:rPr lang="en-US" dirty="0"/>
              <a:t> </a:t>
            </a:r>
            <a:r>
              <a:rPr lang="en-US" dirty="0" err="1"/>
              <a:t>testele</a:t>
            </a:r>
            <a:r>
              <a:rPr lang="en-US" dirty="0"/>
              <a:t> end-to-end </a:t>
            </a:r>
            <a:r>
              <a:rPr lang="en-US" dirty="0" err="1"/>
              <a:t>exercită</a:t>
            </a:r>
            <a:r>
              <a:rPr lang="en-US" dirty="0"/>
              <a:t> </a:t>
            </a:r>
            <a:r>
              <a:rPr lang="en-US" dirty="0" err="1"/>
              <a:t>poveștile</a:t>
            </a:r>
            <a:r>
              <a:rPr lang="en-US" dirty="0"/>
              <a:t> </a:t>
            </a:r>
            <a:r>
              <a:rPr lang="en-US" dirty="0" err="1"/>
              <a:t>utilizatorilor</a:t>
            </a:r>
            <a:r>
              <a:rPr lang="en-US" dirty="0"/>
              <a:t> </a:t>
            </a:r>
            <a:r>
              <a:rPr lang="en-US" dirty="0" err="1"/>
              <a:t>și</a:t>
            </a:r>
            <a:r>
              <a:rPr lang="en-US" dirty="0"/>
              <a:t> </a:t>
            </a:r>
            <a:r>
              <a:rPr lang="en-US" dirty="0" err="1"/>
              <a:t>acoperă</a:t>
            </a:r>
            <a:r>
              <a:rPr lang="en-US" dirty="0"/>
              <a:t> </a:t>
            </a:r>
            <a:r>
              <a:rPr lang="en-US" dirty="0" err="1"/>
              <a:t>aplicația</a:t>
            </a:r>
            <a:r>
              <a:rPr lang="en-US" dirty="0"/>
              <a:t> </a:t>
            </a:r>
            <a:r>
              <a:rPr lang="en-US" dirty="0" err="1"/>
              <a:t>în</a:t>
            </a:r>
            <a:r>
              <a:rPr lang="en-US" dirty="0"/>
              <a:t> </a:t>
            </a:r>
            <a:r>
              <a:rPr lang="en-US" dirty="0" err="1"/>
              <a:t>ansamblu</a:t>
            </a:r>
            <a:r>
              <a:rPr lang="en-US" dirty="0"/>
              <a:t> </a:t>
            </a:r>
            <a:r>
              <a:rPr lang="en-US" dirty="0" err="1"/>
              <a:t>decât</a:t>
            </a:r>
            <a:r>
              <a:rPr lang="en-US" dirty="0"/>
              <a:t> </a:t>
            </a:r>
            <a:r>
              <a:rPr lang="en-US" dirty="0" err="1"/>
              <a:t>modulele</a:t>
            </a:r>
            <a:r>
              <a:rPr lang="en-US" dirty="0"/>
              <a:t> de cod </a:t>
            </a:r>
            <a:r>
              <a:rPr lang="en-US" dirty="0" err="1"/>
              <a:t>individuale</a:t>
            </a:r>
            <a:r>
              <a:rPr lang="en-US" dirty="0"/>
              <a:t>, </a:t>
            </a:r>
            <a:r>
              <a:rPr lang="en-US" dirty="0" err="1"/>
              <a:t>testele</a:t>
            </a:r>
            <a:r>
              <a:rPr lang="en-US" dirty="0"/>
              <a:t> end-to-end </a:t>
            </a:r>
            <a:r>
              <a:rPr lang="en-US" dirty="0" err="1"/>
              <a:t>există</a:t>
            </a:r>
            <a:r>
              <a:rPr lang="en-US" dirty="0"/>
              <a:t> </a:t>
            </a:r>
            <a:r>
              <a:rPr lang="en-US" dirty="0" err="1"/>
              <a:t>în</a:t>
            </a:r>
            <a:r>
              <a:rPr lang="en-US" dirty="0"/>
              <a:t> propria </a:t>
            </a:r>
            <a:r>
              <a:rPr lang="en-US" dirty="0" err="1"/>
              <a:t>lor</a:t>
            </a:r>
            <a:r>
              <a:rPr lang="en-US" dirty="0"/>
              <a:t> </a:t>
            </a:r>
            <a:r>
              <a:rPr lang="en-US" dirty="0" err="1"/>
              <a:t>aplicație</a:t>
            </a:r>
            <a:r>
              <a:rPr lang="en-US" dirty="0"/>
              <a:t> </a:t>
            </a:r>
            <a:r>
              <a:rPr lang="en-US" dirty="0" err="1"/>
              <a:t>în</a:t>
            </a:r>
            <a:r>
              <a:rPr lang="en-US" dirty="0"/>
              <a:t> </a:t>
            </a:r>
            <a:r>
              <a:rPr lang="en-US" dirty="0" err="1"/>
              <a:t>proiect</a:t>
            </a:r>
            <a:r>
              <a:rPr lang="en-US" dirty="0"/>
              <a:t>, </a:t>
            </a:r>
            <a:r>
              <a:rPr lang="en-US" dirty="0" err="1"/>
              <a:t>în</a:t>
            </a:r>
            <a:r>
              <a:rPr lang="en-US" dirty="0"/>
              <a:t> </a:t>
            </a:r>
            <a:r>
              <a:rPr lang="en-US" dirty="0" err="1"/>
              <a:t>afară</a:t>
            </a:r>
            <a:r>
              <a:rPr lang="en-US" dirty="0"/>
              <a:t> de </a:t>
            </a:r>
            <a:r>
              <a:rPr lang="en-US" dirty="0" err="1"/>
              <a:t>codul</a:t>
            </a:r>
            <a:r>
              <a:rPr lang="en-US" dirty="0"/>
              <a:t> </a:t>
            </a:r>
            <a:r>
              <a:rPr lang="en-US" dirty="0" err="1"/>
              <a:t>pentru</a:t>
            </a:r>
            <a:r>
              <a:rPr lang="en-US" dirty="0"/>
              <a:t> </a:t>
            </a:r>
            <a:r>
              <a:rPr lang="en-US" dirty="0" err="1"/>
              <a:t>aplicația</a:t>
            </a:r>
            <a:r>
              <a:rPr lang="en-US" dirty="0"/>
              <a:t> </a:t>
            </a:r>
            <a:r>
              <a:rPr lang="en-US" dirty="0" err="1"/>
              <a:t>principală</a:t>
            </a:r>
            <a:r>
              <a:rPr lang="en-US" dirty="0"/>
              <a:t> </a:t>
            </a:r>
            <a:r>
              <a:rPr lang="en-US" dirty="0" err="1"/>
              <a:t>în</a:t>
            </a:r>
            <a:r>
              <a:rPr lang="en-US" dirty="0"/>
              <a:t> sine. </a:t>
            </a:r>
            <a:r>
              <a:rPr lang="en-US" dirty="0" err="1"/>
              <a:t>Majoritatea</a:t>
            </a:r>
            <a:r>
              <a:rPr lang="en-US" dirty="0"/>
              <a:t> </a:t>
            </a:r>
            <a:r>
              <a:rPr lang="en-US" dirty="0" err="1"/>
              <a:t>testelor</a:t>
            </a:r>
            <a:r>
              <a:rPr lang="en-US" dirty="0"/>
              <a:t> end-to-end </a:t>
            </a:r>
            <a:r>
              <a:rPr lang="en-US" dirty="0" err="1"/>
              <a:t>operează</a:t>
            </a:r>
            <a:r>
              <a:rPr lang="en-US" dirty="0"/>
              <a:t> </a:t>
            </a:r>
            <a:r>
              <a:rPr lang="en-US" dirty="0" err="1"/>
              <a:t>automatizând</a:t>
            </a:r>
            <a:r>
              <a:rPr lang="en-US" dirty="0"/>
              <a:t> </a:t>
            </a:r>
            <a:r>
              <a:rPr lang="en-US" dirty="0" err="1"/>
              <a:t>interacțiunile</a:t>
            </a:r>
            <a:r>
              <a:rPr lang="en-US" dirty="0"/>
              <a:t> </a:t>
            </a:r>
            <a:r>
              <a:rPr lang="en-US" dirty="0" err="1"/>
              <a:t>obișnuite</a:t>
            </a:r>
            <a:r>
              <a:rPr lang="en-US" dirty="0"/>
              <a:t> ale </a:t>
            </a:r>
            <a:r>
              <a:rPr lang="en-US" dirty="0" err="1"/>
              <a:t>utilizatorului</a:t>
            </a:r>
            <a:r>
              <a:rPr lang="en-US" dirty="0"/>
              <a:t> cu </a:t>
            </a:r>
            <a:r>
              <a:rPr lang="en-US" dirty="0" err="1"/>
              <a:t>aplicația</a:t>
            </a:r>
            <a:r>
              <a:rPr lang="en-US" dirty="0"/>
              <a:t> </a:t>
            </a:r>
            <a:r>
              <a:rPr lang="en-US" dirty="0" err="1"/>
              <a:t>și</a:t>
            </a:r>
            <a:r>
              <a:rPr lang="en-US" dirty="0"/>
              <a:t> </a:t>
            </a:r>
            <a:r>
              <a:rPr lang="en-US" dirty="0" err="1"/>
              <a:t>examinând</a:t>
            </a:r>
            <a:r>
              <a:rPr lang="en-US" dirty="0"/>
              <a:t> DOM </a:t>
            </a:r>
            <a:r>
              <a:rPr lang="en-US" dirty="0" err="1"/>
              <a:t>pentru</a:t>
            </a:r>
            <a:r>
              <a:rPr lang="en-US" dirty="0"/>
              <a:t> a </a:t>
            </a:r>
            <a:r>
              <a:rPr lang="en-US" dirty="0" err="1"/>
              <a:t>determina</a:t>
            </a:r>
            <a:r>
              <a:rPr lang="en-US" dirty="0"/>
              <a:t> </a:t>
            </a:r>
            <a:r>
              <a:rPr lang="en-US" dirty="0" err="1"/>
              <a:t>rezultatele</a:t>
            </a:r>
            <a:r>
              <a:rPr lang="en-US" dirty="0"/>
              <a:t> </a:t>
            </a:r>
            <a:r>
              <a:rPr lang="en-US" dirty="0" err="1"/>
              <a:t>acestor</a:t>
            </a:r>
            <a:r>
              <a:rPr lang="en-US" dirty="0"/>
              <a:t> </a:t>
            </a:r>
            <a:r>
              <a:rPr lang="en-US" dirty="0" err="1"/>
              <a:t>interacțiuni</a:t>
            </a:r>
            <a:r>
              <a:rPr lang="en-US" dirty="0"/>
              <a:t>.</a:t>
            </a:r>
          </a:p>
        </p:txBody>
      </p:sp>
    </p:spTree>
    <p:extLst>
      <p:ext uri="{BB962C8B-B14F-4D97-AF65-F5344CB8AC3E}">
        <p14:creationId xmlns:p14="http://schemas.microsoft.com/office/powerpoint/2010/main" val="23017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AB72-BF64-4FB3-A722-11E006A82C32}"/>
              </a:ext>
            </a:extLst>
          </p:cNvPr>
          <p:cNvSpPr>
            <a:spLocks noGrp="1"/>
          </p:cNvSpPr>
          <p:nvPr>
            <p:ph type="title"/>
          </p:nvPr>
        </p:nvSpPr>
        <p:spPr/>
        <p:txBody>
          <a:bodyPr/>
          <a:lstStyle/>
          <a:p>
            <a:r>
              <a:rPr lang="en-US" dirty="0" err="1"/>
              <a:t>Structura</a:t>
            </a:r>
            <a:r>
              <a:rPr lang="en-US" dirty="0"/>
              <a:t> de test</a:t>
            </a:r>
          </a:p>
        </p:txBody>
      </p:sp>
      <p:sp>
        <p:nvSpPr>
          <p:cNvPr id="4" name="Content Placeholder 3">
            <a:extLst>
              <a:ext uri="{FF2B5EF4-FFF2-40B4-BE49-F238E27FC236}">
                <a16:creationId xmlns:a16="http://schemas.microsoft.com/office/drawing/2014/main" id="{47BB554C-2546-49C2-8B26-19EE749E517F}"/>
              </a:ext>
            </a:extLst>
          </p:cNvPr>
          <p:cNvSpPr>
            <a:spLocks noGrp="1"/>
          </p:cNvSpPr>
          <p:nvPr>
            <p:ph idx="1"/>
          </p:nvPr>
        </p:nvSpPr>
        <p:spPr/>
        <p:txBody>
          <a:bodyPr>
            <a:normAutofit/>
          </a:bodyPr>
          <a:lstStyle/>
          <a:p>
            <a:r>
              <a:rPr lang="en-US" dirty="0" err="1"/>
              <a:t>Cand</a:t>
            </a:r>
            <a:r>
              <a:rPr lang="en-US" dirty="0"/>
              <a:t> cream o </a:t>
            </a:r>
            <a:r>
              <a:rPr lang="en-US" dirty="0" err="1"/>
              <a:t>aplicatie</a:t>
            </a:r>
            <a:r>
              <a:rPr lang="en-US" dirty="0"/>
              <a:t> Ionic se </a:t>
            </a:r>
            <a:r>
              <a:rPr lang="en-US" dirty="0" err="1"/>
              <a:t>creaza</a:t>
            </a:r>
            <a:r>
              <a:rPr lang="en-US" dirty="0"/>
              <a:t> automat </a:t>
            </a:r>
            <a:r>
              <a:rPr lang="en-US" dirty="0" err="1"/>
              <a:t>si</a:t>
            </a:r>
            <a:r>
              <a:rPr lang="en-US" dirty="0"/>
              <a:t> o </a:t>
            </a:r>
            <a:r>
              <a:rPr lang="en-US" dirty="0" err="1"/>
              <a:t>aplicatie</a:t>
            </a:r>
            <a:r>
              <a:rPr lang="en-US" dirty="0"/>
              <a:t> de test end-to-end in folderol e2e</a:t>
            </a:r>
          </a:p>
          <a:p>
            <a:r>
              <a:rPr lang="en-US" dirty="0" err="1"/>
              <a:t>Aplicatia</a:t>
            </a:r>
            <a:r>
              <a:rPr lang="en-US" dirty="0"/>
              <a:t> </a:t>
            </a:r>
            <a:r>
              <a:rPr lang="en-US" dirty="0" err="1"/>
              <a:t>foloseste</a:t>
            </a:r>
            <a:r>
              <a:rPr lang="en-US" dirty="0"/>
              <a:t> </a:t>
            </a:r>
            <a:r>
              <a:rPr lang="en-US" b="1" dirty="0"/>
              <a:t>Protractor </a:t>
            </a:r>
            <a:r>
              <a:rPr lang="en-US" dirty="0" err="1"/>
              <a:t>pentru</a:t>
            </a:r>
            <a:r>
              <a:rPr lang="en-US" dirty="0"/>
              <a:t> a </a:t>
            </a:r>
            <a:r>
              <a:rPr lang="en-US" dirty="0" err="1"/>
              <a:t>controla</a:t>
            </a:r>
            <a:r>
              <a:rPr lang="en-US" dirty="0"/>
              <a:t> browser-ul </a:t>
            </a:r>
            <a:r>
              <a:rPr lang="en-US" dirty="0" err="1"/>
              <a:t>si</a:t>
            </a:r>
            <a:r>
              <a:rPr lang="en-US" dirty="0"/>
              <a:t> </a:t>
            </a:r>
            <a:r>
              <a:rPr lang="en-US" b="1" dirty="0"/>
              <a:t>Jasmine </a:t>
            </a:r>
            <a:r>
              <a:rPr lang="en-US" dirty="0" err="1"/>
              <a:t>pentru</a:t>
            </a:r>
            <a:r>
              <a:rPr lang="en-US" dirty="0"/>
              <a:t> a </a:t>
            </a:r>
            <a:r>
              <a:rPr lang="en-US" dirty="0" err="1"/>
              <a:t>structura</a:t>
            </a:r>
            <a:r>
              <a:rPr lang="en-US" dirty="0"/>
              <a:t> </a:t>
            </a:r>
            <a:r>
              <a:rPr lang="en-US" dirty="0" err="1"/>
              <a:t>si</a:t>
            </a:r>
            <a:r>
              <a:rPr lang="en-US" dirty="0"/>
              <a:t> </a:t>
            </a:r>
            <a:r>
              <a:rPr lang="en-US" dirty="0" err="1"/>
              <a:t>executa</a:t>
            </a:r>
            <a:r>
              <a:rPr lang="en-US" dirty="0"/>
              <a:t> teste</a:t>
            </a:r>
            <a:endParaRPr lang="en-US" b="1" dirty="0"/>
          </a:p>
        </p:txBody>
      </p:sp>
      <p:pic>
        <p:nvPicPr>
          <p:cNvPr id="3" name="Picture 2">
            <a:extLst>
              <a:ext uri="{FF2B5EF4-FFF2-40B4-BE49-F238E27FC236}">
                <a16:creationId xmlns:a16="http://schemas.microsoft.com/office/drawing/2014/main" id="{22839EA6-1A28-4779-BD24-5958A867A8C3}"/>
              </a:ext>
            </a:extLst>
          </p:cNvPr>
          <p:cNvPicPr>
            <a:picLocks noChangeAspect="1"/>
          </p:cNvPicPr>
          <p:nvPr/>
        </p:nvPicPr>
        <p:blipFill>
          <a:blip r:embed="rId3"/>
          <a:stretch>
            <a:fillRect/>
          </a:stretch>
        </p:blipFill>
        <p:spPr>
          <a:xfrm>
            <a:off x="1103311" y="3663354"/>
            <a:ext cx="5004927" cy="2268523"/>
          </a:xfrm>
          <a:prstGeom prst="rect">
            <a:avLst/>
          </a:prstGeom>
        </p:spPr>
      </p:pic>
    </p:spTree>
    <p:extLst>
      <p:ext uri="{BB962C8B-B14F-4D97-AF65-F5344CB8AC3E}">
        <p14:creationId xmlns:p14="http://schemas.microsoft.com/office/powerpoint/2010/main" val="32031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AB72-BF64-4FB3-A722-11E006A82C32}"/>
              </a:ext>
            </a:extLst>
          </p:cNvPr>
          <p:cNvSpPr>
            <a:spLocks noGrp="1"/>
          </p:cNvSpPr>
          <p:nvPr>
            <p:ph type="title"/>
          </p:nvPr>
        </p:nvSpPr>
        <p:spPr/>
        <p:txBody>
          <a:bodyPr/>
          <a:lstStyle/>
          <a:p>
            <a:r>
              <a:rPr lang="en-US" dirty="0"/>
              <a:t>Page objects</a:t>
            </a:r>
          </a:p>
        </p:txBody>
      </p:sp>
      <p:sp>
        <p:nvSpPr>
          <p:cNvPr id="4" name="Content Placeholder 3">
            <a:extLst>
              <a:ext uri="{FF2B5EF4-FFF2-40B4-BE49-F238E27FC236}">
                <a16:creationId xmlns:a16="http://schemas.microsoft.com/office/drawing/2014/main" id="{47BB554C-2546-49C2-8B26-19EE749E517F}"/>
              </a:ext>
            </a:extLst>
          </p:cNvPr>
          <p:cNvSpPr>
            <a:spLocks noGrp="1"/>
          </p:cNvSpPr>
          <p:nvPr>
            <p:ph idx="1"/>
          </p:nvPr>
        </p:nvSpPr>
        <p:spPr/>
        <p:txBody>
          <a:bodyPr>
            <a:normAutofit/>
          </a:bodyPr>
          <a:lstStyle/>
          <a:p>
            <a:r>
              <a:rPr lang="en-US" dirty="0" err="1"/>
              <a:t>Testele</a:t>
            </a:r>
            <a:r>
              <a:rPr lang="en-US" dirty="0"/>
              <a:t> end-to-end </a:t>
            </a:r>
            <a:r>
              <a:rPr lang="en-US" dirty="0" err="1"/>
              <a:t>operează</a:t>
            </a:r>
            <a:r>
              <a:rPr lang="en-US" dirty="0"/>
              <a:t> </a:t>
            </a:r>
            <a:r>
              <a:rPr lang="en-US" dirty="0" err="1"/>
              <a:t>automatizând</a:t>
            </a:r>
            <a:r>
              <a:rPr lang="en-US" dirty="0"/>
              <a:t> </a:t>
            </a:r>
            <a:r>
              <a:rPr lang="en-US" dirty="0" err="1"/>
              <a:t>interacțiunile</a:t>
            </a:r>
            <a:r>
              <a:rPr lang="en-US" dirty="0"/>
              <a:t> </a:t>
            </a:r>
            <a:r>
              <a:rPr lang="en-US" dirty="0" err="1"/>
              <a:t>obișnuite</a:t>
            </a:r>
            <a:r>
              <a:rPr lang="en-US" dirty="0"/>
              <a:t> ale </a:t>
            </a:r>
            <a:r>
              <a:rPr lang="en-US" dirty="0" err="1"/>
              <a:t>utilizatorului</a:t>
            </a:r>
            <a:r>
              <a:rPr lang="en-US" dirty="0"/>
              <a:t> cu </a:t>
            </a:r>
            <a:r>
              <a:rPr lang="en-US" dirty="0" err="1"/>
              <a:t>aplicația</a:t>
            </a:r>
            <a:r>
              <a:rPr lang="en-US" dirty="0"/>
              <a:t>, </a:t>
            </a:r>
            <a:r>
              <a:rPr lang="en-US" dirty="0" err="1"/>
              <a:t>așteptând</a:t>
            </a:r>
            <a:r>
              <a:rPr lang="en-US" dirty="0"/>
              <a:t> </a:t>
            </a:r>
            <a:r>
              <a:rPr lang="en-US" dirty="0" err="1"/>
              <a:t>răspunsul</a:t>
            </a:r>
            <a:r>
              <a:rPr lang="en-US" dirty="0"/>
              <a:t> </a:t>
            </a:r>
            <a:r>
              <a:rPr lang="en-US" dirty="0" err="1"/>
              <a:t>aplicației</a:t>
            </a:r>
            <a:r>
              <a:rPr lang="en-US" dirty="0"/>
              <a:t> </a:t>
            </a:r>
            <a:r>
              <a:rPr lang="en-US" dirty="0" err="1"/>
              <a:t>și</a:t>
            </a:r>
            <a:r>
              <a:rPr lang="en-US" dirty="0"/>
              <a:t> </a:t>
            </a:r>
            <a:r>
              <a:rPr lang="en-US" dirty="0" err="1"/>
              <a:t>examinând</a:t>
            </a:r>
            <a:r>
              <a:rPr lang="en-US" dirty="0"/>
              <a:t> DOM </a:t>
            </a:r>
            <a:r>
              <a:rPr lang="en-US" dirty="0" err="1"/>
              <a:t>pentru</a:t>
            </a:r>
            <a:r>
              <a:rPr lang="en-US" dirty="0"/>
              <a:t> a </a:t>
            </a:r>
            <a:r>
              <a:rPr lang="en-US" dirty="0" err="1"/>
              <a:t>determina</a:t>
            </a:r>
            <a:r>
              <a:rPr lang="en-US" dirty="0"/>
              <a:t> </a:t>
            </a:r>
            <a:r>
              <a:rPr lang="en-US" dirty="0" err="1"/>
              <a:t>rezultatele</a:t>
            </a:r>
            <a:r>
              <a:rPr lang="en-US" dirty="0"/>
              <a:t> </a:t>
            </a:r>
            <a:r>
              <a:rPr lang="en-US" dirty="0" err="1"/>
              <a:t>interacțiunii</a:t>
            </a:r>
            <a:r>
              <a:rPr lang="en-US" dirty="0"/>
              <a:t>. </a:t>
            </a:r>
            <a:r>
              <a:rPr lang="en-US" dirty="0" err="1"/>
              <a:t>Aceasta</a:t>
            </a:r>
            <a:r>
              <a:rPr lang="en-US" dirty="0"/>
              <a:t> </a:t>
            </a:r>
            <a:r>
              <a:rPr lang="en-US" dirty="0" err="1"/>
              <a:t>implică</a:t>
            </a:r>
            <a:r>
              <a:rPr lang="en-US" dirty="0"/>
              <a:t> </a:t>
            </a:r>
            <a:r>
              <a:rPr lang="en-US" dirty="0" err="1"/>
              <a:t>multă</a:t>
            </a:r>
            <a:r>
              <a:rPr lang="en-US" dirty="0"/>
              <a:t> </a:t>
            </a:r>
            <a:r>
              <a:rPr lang="en-US" dirty="0" err="1"/>
              <a:t>manipulare</a:t>
            </a:r>
            <a:r>
              <a:rPr lang="en-US" dirty="0"/>
              <a:t> </a:t>
            </a:r>
            <a:r>
              <a:rPr lang="en-US" dirty="0" err="1"/>
              <a:t>și</a:t>
            </a:r>
            <a:r>
              <a:rPr lang="en-US" dirty="0"/>
              <a:t> </a:t>
            </a:r>
            <a:r>
              <a:rPr lang="en-US" dirty="0" err="1"/>
              <a:t>examinare</a:t>
            </a:r>
            <a:r>
              <a:rPr lang="en-US" dirty="0"/>
              <a:t> a DOM. </a:t>
            </a:r>
            <a:r>
              <a:rPr lang="en-US" dirty="0" err="1"/>
              <a:t>Dacă</a:t>
            </a:r>
            <a:r>
              <a:rPr lang="en-US" dirty="0"/>
              <a:t> </a:t>
            </a:r>
            <a:r>
              <a:rPr lang="en-US" dirty="0" err="1"/>
              <a:t>toate</a:t>
            </a:r>
            <a:r>
              <a:rPr lang="en-US" dirty="0"/>
              <a:t> </a:t>
            </a:r>
            <a:r>
              <a:rPr lang="en-US" dirty="0" err="1"/>
              <a:t>acestea</a:t>
            </a:r>
            <a:r>
              <a:rPr lang="en-US" dirty="0"/>
              <a:t> s-</a:t>
            </a:r>
            <a:r>
              <a:rPr lang="en-US" dirty="0" err="1"/>
              <a:t>ar</a:t>
            </a:r>
            <a:r>
              <a:rPr lang="en-US" dirty="0"/>
              <a:t> face manual, </a:t>
            </a:r>
            <a:r>
              <a:rPr lang="en-US" dirty="0" err="1"/>
              <a:t>testele</a:t>
            </a:r>
            <a:r>
              <a:rPr lang="en-US" dirty="0"/>
              <a:t> </a:t>
            </a:r>
            <a:r>
              <a:rPr lang="en-US" dirty="0" err="1"/>
              <a:t>ar</a:t>
            </a:r>
            <a:r>
              <a:rPr lang="en-US" dirty="0"/>
              <a:t> fi </a:t>
            </a:r>
            <a:r>
              <a:rPr lang="en-US" dirty="0" err="1"/>
              <a:t>foarte</a:t>
            </a:r>
            <a:r>
              <a:rPr lang="en-US" dirty="0"/>
              <a:t> fragile </a:t>
            </a:r>
            <a:r>
              <a:rPr lang="en-US" dirty="0" err="1"/>
              <a:t>și</a:t>
            </a:r>
            <a:r>
              <a:rPr lang="en-US" dirty="0"/>
              <a:t> </a:t>
            </a:r>
            <a:r>
              <a:rPr lang="en-US" dirty="0" err="1"/>
              <a:t>dificil</a:t>
            </a:r>
            <a:r>
              <a:rPr lang="en-US" dirty="0"/>
              <a:t> de </a:t>
            </a:r>
            <a:r>
              <a:rPr lang="en-US" dirty="0" err="1"/>
              <a:t>citit</a:t>
            </a:r>
            <a:r>
              <a:rPr lang="en-US" dirty="0"/>
              <a:t> </a:t>
            </a:r>
            <a:r>
              <a:rPr lang="en-US" dirty="0" err="1"/>
              <a:t>și</a:t>
            </a:r>
            <a:r>
              <a:rPr lang="en-US" dirty="0"/>
              <a:t> de </a:t>
            </a:r>
            <a:r>
              <a:rPr lang="en-US" dirty="0" err="1"/>
              <a:t>întreținut</a:t>
            </a:r>
            <a:r>
              <a:rPr lang="en-US" dirty="0"/>
              <a:t>.</a:t>
            </a:r>
          </a:p>
          <a:p>
            <a:endParaRPr lang="en-US" dirty="0"/>
          </a:p>
          <a:p>
            <a:r>
              <a:rPr lang="en-US" dirty="0" err="1"/>
              <a:t>Obiectele</a:t>
            </a:r>
            <a:r>
              <a:rPr lang="en-US" dirty="0"/>
              <a:t> de </a:t>
            </a:r>
            <a:r>
              <a:rPr lang="en-US" dirty="0" err="1"/>
              <a:t>pagină</a:t>
            </a:r>
            <a:r>
              <a:rPr lang="en-US" dirty="0"/>
              <a:t> </a:t>
            </a:r>
            <a:r>
              <a:rPr lang="en-US" dirty="0" err="1"/>
              <a:t>încapsulează</a:t>
            </a:r>
            <a:r>
              <a:rPr lang="en-US" dirty="0"/>
              <a:t> HTML-ul </a:t>
            </a:r>
            <a:r>
              <a:rPr lang="en-US" dirty="0" err="1"/>
              <a:t>pentru</a:t>
            </a:r>
            <a:r>
              <a:rPr lang="en-US" dirty="0"/>
              <a:t> o </a:t>
            </a:r>
            <a:r>
              <a:rPr lang="en-US" dirty="0" err="1"/>
              <a:t>singură</a:t>
            </a:r>
            <a:r>
              <a:rPr lang="en-US" dirty="0"/>
              <a:t> </a:t>
            </a:r>
            <a:r>
              <a:rPr lang="en-US" dirty="0" err="1"/>
              <a:t>pagină</a:t>
            </a:r>
            <a:r>
              <a:rPr lang="en-US" dirty="0"/>
              <a:t> </a:t>
            </a:r>
            <a:r>
              <a:rPr lang="en-US" dirty="0" err="1"/>
              <a:t>dintr</a:t>
            </a:r>
            <a:r>
              <a:rPr lang="en-US" dirty="0"/>
              <a:t>-o </a:t>
            </a:r>
            <a:r>
              <a:rPr lang="en-US" dirty="0" err="1"/>
              <a:t>clasă</a:t>
            </a:r>
            <a:r>
              <a:rPr lang="en-US" dirty="0"/>
              <a:t> TypeScript, </a:t>
            </a:r>
            <a:r>
              <a:rPr lang="en-US" dirty="0" err="1"/>
              <a:t>furnizând</a:t>
            </a:r>
            <a:r>
              <a:rPr lang="en-US" dirty="0"/>
              <a:t> un API pe care </a:t>
            </a:r>
            <a:r>
              <a:rPr lang="en-US" dirty="0" err="1"/>
              <a:t>scripturile</a:t>
            </a:r>
            <a:r>
              <a:rPr lang="en-US" dirty="0"/>
              <a:t> de test </a:t>
            </a:r>
            <a:r>
              <a:rPr lang="en-US" dirty="0" err="1"/>
              <a:t>il</a:t>
            </a:r>
            <a:r>
              <a:rPr lang="en-US" dirty="0"/>
              <a:t> </a:t>
            </a:r>
            <a:r>
              <a:rPr lang="en-US" dirty="0" err="1"/>
              <a:t>folosesc</a:t>
            </a:r>
            <a:r>
              <a:rPr lang="en-US" dirty="0"/>
              <a:t> </a:t>
            </a:r>
            <a:r>
              <a:rPr lang="en-US" dirty="0" err="1"/>
              <a:t>pentru</a:t>
            </a:r>
            <a:r>
              <a:rPr lang="en-US" dirty="0"/>
              <a:t> a </a:t>
            </a:r>
            <a:r>
              <a:rPr lang="en-US" dirty="0" err="1"/>
              <a:t>interacționa</a:t>
            </a:r>
            <a:r>
              <a:rPr lang="en-US" dirty="0"/>
              <a:t> cu </a:t>
            </a:r>
            <a:r>
              <a:rPr lang="en-US" dirty="0" err="1"/>
              <a:t>aplicația</a:t>
            </a:r>
            <a:r>
              <a:rPr lang="en-US" dirty="0"/>
              <a:t>. </a:t>
            </a:r>
            <a:r>
              <a:rPr lang="en-US" dirty="0" err="1"/>
              <a:t>Încapsularea</a:t>
            </a:r>
            <a:r>
              <a:rPr lang="en-US" dirty="0"/>
              <a:t> </a:t>
            </a:r>
            <a:r>
              <a:rPr lang="en-US" dirty="0" err="1"/>
              <a:t>logicii</a:t>
            </a:r>
            <a:r>
              <a:rPr lang="en-US" dirty="0"/>
              <a:t> de </a:t>
            </a:r>
            <a:r>
              <a:rPr lang="en-US" dirty="0" err="1"/>
              <a:t>manipulare</a:t>
            </a:r>
            <a:r>
              <a:rPr lang="en-US" dirty="0"/>
              <a:t> DOM </a:t>
            </a:r>
            <a:r>
              <a:rPr lang="en-US" dirty="0" err="1"/>
              <a:t>în</a:t>
            </a:r>
            <a:r>
              <a:rPr lang="en-US" dirty="0"/>
              <a:t> </a:t>
            </a:r>
            <a:r>
              <a:rPr lang="en-US" dirty="0" err="1"/>
              <a:t>obiectele</a:t>
            </a:r>
            <a:r>
              <a:rPr lang="en-US" dirty="0"/>
              <a:t> </a:t>
            </a:r>
            <a:r>
              <a:rPr lang="en-US" dirty="0" err="1"/>
              <a:t>paginii</a:t>
            </a:r>
            <a:r>
              <a:rPr lang="en-US" dirty="0"/>
              <a:t> face </a:t>
            </a:r>
            <a:r>
              <a:rPr lang="en-US" dirty="0" err="1"/>
              <a:t>testele</a:t>
            </a:r>
            <a:r>
              <a:rPr lang="en-US" dirty="0"/>
              <a:t> </a:t>
            </a:r>
            <a:r>
              <a:rPr lang="en-US" dirty="0" err="1"/>
              <a:t>mai</a:t>
            </a:r>
            <a:r>
              <a:rPr lang="en-US" dirty="0"/>
              <a:t> </a:t>
            </a:r>
            <a:r>
              <a:rPr lang="en-US" dirty="0" err="1"/>
              <a:t>lizibile</a:t>
            </a:r>
            <a:r>
              <a:rPr lang="en-US" dirty="0"/>
              <a:t> </a:t>
            </a:r>
            <a:r>
              <a:rPr lang="en-US" dirty="0" err="1"/>
              <a:t>și</a:t>
            </a:r>
            <a:r>
              <a:rPr lang="en-US" dirty="0"/>
              <a:t> </a:t>
            </a:r>
            <a:r>
              <a:rPr lang="en-US" dirty="0" err="1"/>
              <a:t>mult</a:t>
            </a:r>
            <a:r>
              <a:rPr lang="en-US" dirty="0"/>
              <a:t> </a:t>
            </a:r>
            <a:r>
              <a:rPr lang="en-US" dirty="0" err="1"/>
              <a:t>mai</a:t>
            </a:r>
            <a:r>
              <a:rPr lang="en-US" dirty="0"/>
              <a:t> </a:t>
            </a:r>
            <a:r>
              <a:rPr lang="en-US" dirty="0" err="1"/>
              <a:t>ușor</a:t>
            </a:r>
            <a:r>
              <a:rPr lang="en-US" dirty="0"/>
              <a:t> de </a:t>
            </a:r>
            <a:r>
              <a:rPr lang="en-US" dirty="0" err="1"/>
              <a:t>inteles</a:t>
            </a:r>
            <a:r>
              <a:rPr lang="en-US" dirty="0"/>
              <a:t>, </a:t>
            </a:r>
            <a:r>
              <a:rPr lang="en-US" dirty="0" err="1"/>
              <a:t>reducând</a:t>
            </a:r>
            <a:r>
              <a:rPr lang="en-US" dirty="0"/>
              <a:t> </a:t>
            </a:r>
            <a:r>
              <a:rPr lang="en-US" dirty="0" err="1"/>
              <a:t>costurile</a:t>
            </a:r>
            <a:r>
              <a:rPr lang="en-US" dirty="0"/>
              <a:t> de </a:t>
            </a:r>
            <a:r>
              <a:rPr lang="en-US" dirty="0" err="1"/>
              <a:t>întreținere</a:t>
            </a:r>
            <a:r>
              <a:rPr lang="en-US" dirty="0"/>
              <a:t> ale </a:t>
            </a:r>
            <a:r>
              <a:rPr lang="en-US" dirty="0" err="1"/>
              <a:t>testului</a:t>
            </a:r>
            <a:r>
              <a:rPr lang="en-US" dirty="0"/>
              <a:t>. </a:t>
            </a:r>
            <a:r>
              <a:rPr lang="en-US" dirty="0" err="1"/>
              <a:t>Crearea</a:t>
            </a:r>
            <a:r>
              <a:rPr lang="en-US" dirty="0"/>
              <a:t> </a:t>
            </a:r>
            <a:r>
              <a:rPr lang="en-US" dirty="0" err="1"/>
              <a:t>obiectelor</a:t>
            </a:r>
            <a:r>
              <a:rPr lang="en-US" dirty="0"/>
              <a:t> de </a:t>
            </a:r>
            <a:r>
              <a:rPr lang="en-US" dirty="0" err="1"/>
              <a:t>pagină</a:t>
            </a:r>
            <a:r>
              <a:rPr lang="en-US" dirty="0"/>
              <a:t> bine </a:t>
            </a:r>
            <a:r>
              <a:rPr lang="en-US" dirty="0" err="1"/>
              <a:t>lucrate</a:t>
            </a:r>
            <a:r>
              <a:rPr lang="en-US" dirty="0"/>
              <a:t> </a:t>
            </a:r>
            <a:r>
              <a:rPr lang="en-US" dirty="0" err="1"/>
              <a:t>este</a:t>
            </a:r>
            <a:r>
              <a:rPr lang="en-US" dirty="0"/>
              <a:t> </a:t>
            </a:r>
            <a:r>
              <a:rPr lang="en-US" dirty="0" err="1"/>
              <a:t>cheia</a:t>
            </a:r>
            <a:r>
              <a:rPr lang="en-US" dirty="0"/>
              <a:t> </a:t>
            </a:r>
            <a:r>
              <a:rPr lang="en-US" dirty="0" err="1"/>
              <a:t>creării</a:t>
            </a:r>
            <a:r>
              <a:rPr lang="en-US" dirty="0"/>
              <a:t> </a:t>
            </a:r>
            <a:r>
              <a:rPr lang="en-US" dirty="0" err="1"/>
              <a:t>testelor</a:t>
            </a:r>
            <a:r>
              <a:rPr lang="en-US" dirty="0"/>
              <a:t> end-to-end de </a:t>
            </a:r>
            <a:r>
              <a:rPr lang="en-US" dirty="0" err="1"/>
              <a:t>înaltă</a:t>
            </a:r>
            <a:r>
              <a:rPr lang="en-US" dirty="0"/>
              <a:t> </a:t>
            </a:r>
            <a:r>
              <a:rPr lang="en-US" dirty="0" err="1"/>
              <a:t>calitate</a:t>
            </a:r>
            <a:r>
              <a:rPr lang="en-US" dirty="0"/>
              <a:t> </a:t>
            </a:r>
            <a:r>
              <a:rPr lang="en-US" dirty="0" err="1"/>
              <a:t>și</a:t>
            </a:r>
            <a:r>
              <a:rPr lang="en-US" dirty="0"/>
              <a:t> de </a:t>
            </a:r>
            <a:r>
              <a:rPr lang="en-US" dirty="0" err="1"/>
              <a:t>întreținut</a:t>
            </a:r>
            <a:r>
              <a:rPr lang="en-US" dirty="0"/>
              <a:t>.</a:t>
            </a:r>
          </a:p>
        </p:txBody>
      </p:sp>
    </p:spTree>
    <p:extLst>
      <p:ext uri="{BB962C8B-B14F-4D97-AF65-F5344CB8AC3E}">
        <p14:creationId xmlns:p14="http://schemas.microsoft.com/office/powerpoint/2010/main" val="3174233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AB72-BF64-4FB3-A722-11E006A82C32}"/>
              </a:ext>
            </a:extLst>
          </p:cNvPr>
          <p:cNvSpPr>
            <a:spLocks noGrp="1"/>
          </p:cNvSpPr>
          <p:nvPr>
            <p:ph type="title"/>
          </p:nvPr>
        </p:nvSpPr>
        <p:spPr/>
        <p:txBody>
          <a:bodyPr/>
          <a:lstStyle/>
          <a:p>
            <a:r>
              <a:rPr lang="en-US" dirty="0"/>
              <a:t>Cum </a:t>
            </a:r>
            <a:r>
              <a:rPr lang="en-US" dirty="0" err="1"/>
              <a:t>ar</a:t>
            </a:r>
            <a:r>
              <a:rPr lang="en-US" dirty="0"/>
              <a:t> </a:t>
            </a:r>
            <a:r>
              <a:rPr lang="en-US" dirty="0" err="1"/>
              <a:t>arata</a:t>
            </a:r>
            <a:r>
              <a:rPr lang="en-US" dirty="0"/>
              <a:t> un page object de </a:t>
            </a:r>
            <a:r>
              <a:rPr lang="en-US" dirty="0" err="1"/>
              <a:t>baza</a:t>
            </a:r>
            <a:r>
              <a:rPr lang="en-US" dirty="0"/>
              <a:t>?</a:t>
            </a:r>
          </a:p>
        </p:txBody>
      </p:sp>
      <p:pic>
        <p:nvPicPr>
          <p:cNvPr id="7" name="Content Placeholder 6">
            <a:extLst>
              <a:ext uri="{FF2B5EF4-FFF2-40B4-BE49-F238E27FC236}">
                <a16:creationId xmlns:a16="http://schemas.microsoft.com/office/drawing/2014/main" id="{37968419-0949-411A-9682-B976132354C5}"/>
              </a:ext>
            </a:extLst>
          </p:cNvPr>
          <p:cNvPicPr>
            <a:picLocks noGrp="1" noChangeAspect="1"/>
          </p:cNvPicPr>
          <p:nvPr>
            <p:ph idx="1"/>
          </p:nvPr>
        </p:nvPicPr>
        <p:blipFill>
          <a:blip r:embed="rId3"/>
          <a:stretch>
            <a:fillRect/>
          </a:stretch>
        </p:blipFill>
        <p:spPr>
          <a:xfrm>
            <a:off x="646111" y="1152982"/>
            <a:ext cx="10899778" cy="5684345"/>
          </a:xfrm>
          <a:prstGeom prst="rect">
            <a:avLst/>
          </a:prstGeom>
        </p:spPr>
      </p:pic>
      <p:pic>
        <p:nvPicPr>
          <p:cNvPr id="9" name="Picture 8">
            <a:extLst>
              <a:ext uri="{FF2B5EF4-FFF2-40B4-BE49-F238E27FC236}">
                <a16:creationId xmlns:a16="http://schemas.microsoft.com/office/drawing/2014/main" id="{A549E4CE-860A-4B78-A5D7-2169A204992F}"/>
              </a:ext>
            </a:extLst>
          </p:cNvPr>
          <p:cNvPicPr>
            <a:picLocks noChangeAspect="1"/>
          </p:cNvPicPr>
          <p:nvPr/>
        </p:nvPicPr>
        <p:blipFill>
          <a:blip r:embed="rId4"/>
          <a:stretch>
            <a:fillRect/>
          </a:stretch>
        </p:blipFill>
        <p:spPr>
          <a:xfrm>
            <a:off x="4577254" y="1472484"/>
            <a:ext cx="6527894" cy="5511879"/>
          </a:xfrm>
          <a:prstGeom prst="rect">
            <a:avLst/>
          </a:prstGeom>
        </p:spPr>
      </p:pic>
    </p:spTree>
    <p:extLst>
      <p:ext uri="{BB962C8B-B14F-4D97-AF65-F5344CB8AC3E}">
        <p14:creationId xmlns:p14="http://schemas.microsoft.com/office/powerpoint/2010/main" val="154473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8A71-EDBB-426D-A2BB-EBFEEF7FF423}"/>
              </a:ext>
            </a:extLst>
          </p:cNvPr>
          <p:cNvSpPr>
            <a:spLocks noGrp="1"/>
          </p:cNvSpPr>
          <p:nvPr>
            <p:ph type="title"/>
          </p:nvPr>
        </p:nvSpPr>
        <p:spPr/>
        <p:txBody>
          <a:bodyPr/>
          <a:lstStyle/>
          <a:p>
            <a:r>
              <a:rPr lang="en-US" dirty="0"/>
              <a:t>Cum </a:t>
            </a:r>
            <a:r>
              <a:rPr lang="en-US" dirty="0" err="1"/>
              <a:t>ar</a:t>
            </a:r>
            <a:r>
              <a:rPr lang="en-US" dirty="0"/>
              <a:t> </a:t>
            </a:r>
            <a:r>
              <a:rPr lang="en-US" dirty="0" err="1"/>
              <a:t>arata</a:t>
            </a:r>
            <a:r>
              <a:rPr lang="en-US" dirty="0"/>
              <a:t> un </a:t>
            </a:r>
            <a:r>
              <a:rPr lang="en-US" dirty="0" err="1"/>
              <a:t>exemplu</a:t>
            </a:r>
            <a:r>
              <a:rPr lang="en-US" dirty="0"/>
              <a:t> particular</a:t>
            </a:r>
          </a:p>
        </p:txBody>
      </p:sp>
      <p:pic>
        <p:nvPicPr>
          <p:cNvPr id="4" name="Content Placeholder 3">
            <a:extLst>
              <a:ext uri="{FF2B5EF4-FFF2-40B4-BE49-F238E27FC236}">
                <a16:creationId xmlns:a16="http://schemas.microsoft.com/office/drawing/2014/main" id="{135B9DCF-97B4-46D6-897F-BF389EADA6A7}"/>
              </a:ext>
            </a:extLst>
          </p:cNvPr>
          <p:cNvPicPr>
            <a:picLocks noGrp="1" noChangeAspect="1"/>
          </p:cNvPicPr>
          <p:nvPr>
            <p:ph idx="1"/>
          </p:nvPr>
        </p:nvPicPr>
        <p:blipFill>
          <a:blip r:embed="rId3"/>
          <a:stretch>
            <a:fillRect/>
          </a:stretch>
        </p:blipFill>
        <p:spPr>
          <a:xfrm>
            <a:off x="646111" y="1152982"/>
            <a:ext cx="8269289" cy="5676447"/>
          </a:xfrm>
          <a:prstGeom prst="rect">
            <a:avLst/>
          </a:prstGeom>
        </p:spPr>
      </p:pic>
    </p:spTree>
    <p:extLst>
      <p:ext uri="{BB962C8B-B14F-4D97-AF65-F5344CB8AC3E}">
        <p14:creationId xmlns:p14="http://schemas.microsoft.com/office/powerpoint/2010/main" val="116765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9C7C-6C61-492A-A89F-FA4E5532E8F3}"/>
              </a:ext>
            </a:extLst>
          </p:cNvPr>
          <p:cNvSpPr>
            <a:spLocks noGrp="1"/>
          </p:cNvSpPr>
          <p:nvPr>
            <p:ph type="title"/>
          </p:nvPr>
        </p:nvSpPr>
        <p:spPr/>
        <p:txBody>
          <a:bodyPr/>
          <a:lstStyle/>
          <a:p>
            <a:r>
              <a:rPr lang="en-US" dirty="0"/>
              <a:t>Testing Scripts</a:t>
            </a:r>
          </a:p>
        </p:txBody>
      </p:sp>
      <p:pic>
        <p:nvPicPr>
          <p:cNvPr id="4" name="Content Placeholder 3">
            <a:extLst>
              <a:ext uri="{FF2B5EF4-FFF2-40B4-BE49-F238E27FC236}">
                <a16:creationId xmlns:a16="http://schemas.microsoft.com/office/drawing/2014/main" id="{147E65BE-E7F5-4D1B-BA0B-CE6DBE103E12}"/>
              </a:ext>
            </a:extLst>
          </p:cNvPr>
          <p:cNvPicPr>
            <a:picLocks noGrp="1" noChangeAspect="1"/>
          </p:cNvPicPr>
          <p:nvPr>
            <p:ph idx="1"/>
          </p:nvPr>
        </p:nvPicPr>
        <p:blipFill>
          <a:blip r:embed="rId3"/>
          <a:stretch>
            <a:fillRect/>
          </a:stretch>
        </p:blipFill>
        <p:spPr>
          <a:xfrm>
            <a:off x="646111" y="1152982"/>
            <a:ext cx="8322043" cy="5542465"/>
          </a:xfrm>
          <a:prstGeom prst="rect">
            <a:avLst/>
          </a:prstGeom>
        </p:spPr>
      </p:pic>
      <p:pic>
        <p:nvPicPr>
          <p:cNvPr id="5" name="Picture 4">
            <a:extLst>
              <a:ext uri="{FF2B5EF4-FFF2-40B4-BE49-F238E27FC236}">
                <a16:creationId xmlns:a16="http://schemas.microsoft.com/office/drawing/2014/main" id="{F54FF395-061C-4BD7-AAD3-29DCFA4A3696}"/>
              </a:ext>
            </a:extLst>
          </p:cNvPr>
          <p:cNvPicPr>
            <a:picLocks noChangeAspect="1"/>
          </p:cNvPicPr>
          <p:nvPr/>
        </p:nvPicPr>
        <p:blipFill>
          <a:blip r:embed="rId4"/>
          <a:stretch>
            <a:fillRect/>
          </a:stretch>
        </p:blipFill>
        <p:spPr>
          <a:xfrm>
            <a:off x="4133096" y="1897268"/>
            <a:ext cx="5191899" cy="4862656"/>
          </a:xfrm>
          <a:prstGeom prst="rect">
            <a:avLst/>
          </a:prstGeom>
        </p:spPr>
      </p:pic>
      <p:pic>
        <p:nvPicPr>
          <p:cNvPr id="7" name="Picture 6">
            <a:extLst>
              <a:ext uri="{FF2B5EF4-FFF2-40B4-BE49-F238E27FC236}">
                <a16:creationId xmlns:a16="http://schemas.microsoft.com/office/drawing/2014/main" id="{11B22B04-1AAF-4167-8744-362F41E3FF15}"/>
              </a:ext>
            </a:extLst>
          </p:cNvPr>
          <p:cNvPicPr>
            <a:picLocks noChangeAspect="1"/>
          </p:cNvPicPr>
          <p:nvPr/>
        </p:nvPicPr>
        <p:blipFill>
          <a:blip r:embed="rId5"/>
          <a:stretch>
            <a:fillRect/>
          </a:stretch>
        </p:blipFill>
        <p:spPr>
          <a:xfrm>
            <a:off x="4078564" y="1837624"/>
            <a:ext cx="5925377" cy="5020376"/>
          </a:xfrm>
          <a:prstGeom prst="rect">
            <a:avLst/>
          </a:prstGeom>
        </p:spPr>
      </p:pic>
    </p:spTree>
    <p:extLst>
      <p:ext uri="{BB962C8B-B14F-4D97-AF65-F5344CB8AC3E}">
        <p14:creationId xmlns:p14="http://schemas.microsoft.com/office/powerpoint/2010/main" val="303219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8A71-EDBB-426D-A2BB-EBFEEF7FF423}"/>
              </a:ext>
            </a:extLst>
          </p:cNvPr>
          <p:cNvSpPr>
            <a:spLocks noGrp="1"/>
          </p:cNvSpPr>
          <p:nvPr>
            <p:ph type="title"/>
          </p:nvPr>
        </p:nvSpPr>
        <p:spPr/>
        <p:txBody>
          <a:bodyPr/>
          <a:lstStyle/>
          <a:p>
            <a:r>
              <a:rPr lang="en-US" dirty="0"/>
              <a:t>Testing environments</a:t>
            </a:r>
          </a:p>
        </p:txBody>
      </p:sp>
      <p:sp>
        <p:nvSpPr>
          <p:cNvPr id="5" name="Content Placeholder 4">
            <a:extLst>
              <a:ext uri="{FF2B5EF4-FFF2-40B4-BE49-F238E27FC236}">
                <a16:creationId xmlns:a16="http://schemas.microsoft.com/office/drawing/2014/main" id="{B41DA5DE-BFD1-485F-ABE0-CABA48358FF3}"/>
              </a:ext>
            </a:extLst>
          </p:cNvPr>
          <p:cNvSpPr>
            <a:spLocks noGrp="1"/>
          </p:cNvSpPr>
          <p:nvPr>
            <p:ph idx="1"/>
          </p:nvPr>
        </p:nvSpPr>
        <p:spPr/>
        <p:txBody>
          <a:bodyPr/>
          <a:lstStyle/>
          <a:p>
            <a:r>
              <a:rPr lang="en-US" dirty="0" err="1"/>
              <a:t>Crearea</a:t>
            </a:r>
            <a:r>
              <a:rPr lang="en-US" dirty="0"/>
              <a:t> </a:t>
            </a:r>
            <a:r>
              <a:rPr lang="en-US" dirty="0" err="1"/>
              <a:t>unui</a:t>
            </a:r>
            <a:r>
              <a:rPr lang="en-US" dirty="0"/>
              <a:t> </a:t>
            </a:r>
            <a:r>
              <a:rPr lang="en-US" dirty="0" err="1"/>
              <a:t>nou</a:t>
            </a:r>
            <a:r>
              <a:rPr lang="en-US" dirty="0"/>
              <a:t> </a:t>
            </a:r>
            <a:r>
              <a:rPr lang="en-US" dirty="0" err="1"/>
              <a:t>fișier</a:t>
            </a:r>
            <a:r>
              <a:rPr lang="en-US" dirty="0"/>
              <a:t> de </a:t>
            </a:r>
            <a:r>
              <a:rPr lang="en-US" dirty="0" err="1"/>
              <a:t>mediu</a:t>
            </a:r>
            <a:r>
              <a:rPr lang="en-US" dirty="0"/>
              <a:t> care </a:t>
            </a:r>
            <a:r>
              <a:rPr lang="en-US" dirty="0" err="1"/>
              <a:t>utilizează</a:t>
            </a:r>
            <a:r>
              <a:rPr lang="en-US" dirty="0"/>
              <a:t> un backend de </a:t>
            </a:r>
            <a:r>
              <a:rPr lang="en-US" dirty="0" err="1"/>
              <a:t>testare</a:t>
            </a:r>
            <a:r>
              <a:rPr lang="en-US" dirty="0"/>
              <a:t> </a:t>
            </a:r>
            <a:r>
              <a:rPr lang="en-US" dirty="0" err="1"/>
              <a:t>dedicat</a:t>
            </a:r>
            <a:endParaRPr lang="en-US" dirty="0"/>
          </a:p>
        </p:txBody>
      </p:sp>
      <p:pic>
        <p:nvPicPr>
          <p:cNvPr id="6" name="Picture 5">
            <a:extLst>
              <a:ext uri="{FF2B5EF4-FFF2-40B4-BE49-F238E27FC236}">
                <a16:creationId xmlns:a16="http://schemas.microsoft.com/office/drawing/2014/main" id="{E1B5D2C5-DB83-453D-BCA3-793B8947103B}"/>
              </a:ext>
            </a:extLst>
          </p:cNvPr>
          <p:cNvPicPr>
            <a:picLocks noChangeAspect="1"/>
          </p:cNvPicPr>
          <p:nvPr/>
        </p:nvPicPr>
        <p:blipFill>
          <a:blip r:embed="rId3"/>
          <a:stretch>
            <a:fillRect/>
          </a:stretch>
        </p:blipFill>
        <p:spPr>
          <a:xfrm>
            <a:off x="1103312" y="2502603"/>
            <a:ext cx="8783276" cy="3296110"/>
          </a:xfrm>
          <a:prstGeom prst="rect">
            <a:avLst/>
          </a:prstGeom>
        </p:spPr>
      </p:pic>
    </p:spTree>
    <p:extLst>
      <p:ext uri="{BB962C8B-B14F-4D97-AF65-F5344CB8AC3E}">
        <p14:creationId xmlns:p14="http://schemas.microsoft.com/office/powerpoint/2010/main" val="282019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8A71-EDBB-426D-A2BB-EBFEEF7FF423}"/>
              </a:ext>
            </a:extLst>
          </p:cNvPr>
          <p:cNvSpPr>
            <a:spLocks noGrp="1"/>
          </p:cNvSpPr>
          <p:nvPr>
            <p:ph type="title"/>
          </p:nvPr>
        </p:nvSpPr>
        <p:spPr/>
        <p:txBody>
          <a:bodyPr/>
          <a:lstStyle/>
          <a:p>
            <a:r>
              <a:rPr lang="en-US" dirty="0"/>
              <a:t>Testing environments</a:t>
            </a:r>
          </a:p>
        </p:txBody>
      </p:sp>
      <p:sp>
        <p:nvSpPr>
          <p:cNvPr id="5" name="Content Placeholder 4">
            <a:extLst>
              <a:ext uri="{FF2B5EF4-FFF2-40B4-BE49-F238E27FC236}">
                <a16:creationId xmlns:a16="http://schemas.microsoft.com/office/drawing/2014/main" id="{B41DA5DE-BFD1-485F-ABE0-CABA48358FF3}"/>
              </a:ext>
            </a:extLst>
          </p:cNvPr>
          <p:cNvSpPr>
            <a:spLocks noGrp="1"/>
          </p:cNvSpPr>
          <p:nvPr>
            <p:ph idx="1"/>
          </p:nvPr>
        </p:nvSpPr>
        <p:spPr>
          <a:xfrm>
            <a:off x="1103312" y="1466764"/>
            <a:ext cx="8946541" cy="4195481"/>
          </a:xfrm>
        </p:spPr>
        <p:txBody>
          <a:bodyPr/>
          <a:lstStyle/>
          <a:p>
            <a:r>
              <a:rPr lang="en-US" dirty="0" err="1"/>
              <a:t>Actualizarea</a:t>
            </a:r>
            <a:r>
              <a:rPr lang="en-US" dirty="0"/>
              <a:t> </a:t>
            </a:r>
            <a:r>
              <a:rPr lang="en-US" dirty="0" err="1"/>
              <a:t>fișierului</a:t>
            </a:r>
            <a:r>
              <a:rPr lang="en-US" dirty="0"/>
              <a:t> </a:t>
            </a:r>
            <a:r>
              <a:rPr lang="en-US" b="1" dirty="0" err="1"/>
              <a:t>angular.json</a:t>
            </a:r>
            <a:r>
              <a:rPr lang="en-US" b="1" dirty="0"/>
              <a:t> </a:t>
            </a:r>
            <a:r>
              <a:rPr lang="en-US" dirty="0" err="1"/>
              <a:t>pentru</a:t>
            </a:r>
            <a:r>
              <a:rPr lang="en-US" dirty="0"/>
              <a:t> a </a:t>
            </a:r>
            <a:r>
              <a:rPr lang="en-US" dirty="0" err="1"/>
              <a:t>utiliza</a:t>
            </a:r>
            <a:r>
              <a:rPr lang="en-US" dirty="0"/>
              <a:t> </a:t>
            </a:r>
            <a:r>
              <a:rPr lang="en-US" dirty="0" err="1"/>
              <a:t>acel</a:t>
            </a:r>
            <a:r>
              <a:rPr lang="en-US" dirty="0"/>
              <a:t> </a:t>
            </a:r>
            <a:r>
              <a:rPr lang="en-US" dirty="0" err="1"/>
              <a:t>mediu</a:t>
            </a:r>
            <a:endParaRPr lang="en-US" dirty="0"/>
          </a:p>
        </p:txBody>
      </p:sp>
      <p:pic>
        <p:nvPicPr>
          <p:cNvPr id="8" name="Picture 7">
            <a:extLst>
              <a:ext uri="{FF2B5EF4-FFF2-40B4-BE49-F238E27FC236}">
                <a16:creationId xmlns:a16="http://schemas.microsoft.com/office/drawing/2014/main" id="{AE31F670-B405-4AF7-9E7E-05FBEFF9C5F8}"/>
              </a:ext>
            </a:extLst>
          </p:cNvPr>
          <p:cNvPicPr>
            <a:picLocks noChangeAspect="1"/>
          </p:cNvPicPr>
          <p:nvPr/>
        </p:nvPicPr>
        <p:blipFill>
          <a:blip r:embed="rId3"/>
          <a:stretch>
            <a:fillRect/>
          </a:stretch>
        </p:blipFill>
        <p:spPr>
          <a:xfrm>
            <a:off x="1148804" y="1965685"/>
            <a:ext cx="8855555" cy="4298985"/>
          </a:xfrm>
          <a:prstGeom prst="rect">
            <a:avLst/>
          </a:prstGeom>
        </p:spPr>
      </p:pic>
      <p:pic>
        <p:nvPicPr>
          <p:cNvPr id="10" name="Picture 9">
            <a:extLst>
              <a:ext uri="{FF2B5EF4-FFF2-40B4-BE49-F238E27FC236}">
                <a16:creationId xmlns:a16="http://schemas.microsoft.com/office/drawing/2014/main" id="{76C9007E-D200-4F2B-A4C8-3B20E620779C}"/>
              </a:ext>
            </a:extLst>
          </p:cNvPr>
          <p:cNvPicPr>
            <a:picLocks noChangeAspect="1"/>
          </p:cNvPicPr>
          <p:nvPr/>
        </p:nvPicPr>
        <p:blipFill>
          <a:blip r:embed="rId4"/>
          <a:stretch>
            <a:fillRect/>
          </a:stretch>
        </p:blipFill>
        <p:spPr>
          <a:xfrm>
            <a:off x="4803492" y="2705684"/>
            <a:ext cx="5820587" cy="4267796"/>
          </a:xfrm>
          <a:prstGeom prst="rect">
            <a:avLst/>
          </a:prstGeom>
        </p:spPr>
      </p:pic>
      <p:pic>
        <p:nvPicPr>
          <p:cNvPr id="11" name="Picture 10">
            <a:extLst>
              <a:ext uri="{FF2B5EF4-FFF2-40B4-BE49-F238E27FC236}">
                <a16:creationId xmlns:a16="http://schemas.microsoft.com/office/drawing/2014/main" id="{87DAE72E-B6E1-4F65-9624-E364CB83DD67}"/>
              </a:ext>
            </a:extLst>
          </p:cNvPr>
          <p:cNvPicPr>
            <a:picLocks noChangeAspect="1"/>
          </p:cNvPicPr>
          <p:nvPr/>
        </p:nvPicPr>
        <p:blipFill>
          <a:blip r:embed="rId5"/>
          <a:stretch>
            <a:fillRect/>
          </a:stretch>
        </p:blipFill>
        <p:spPr>
          <a:xfrm>
            <a:off x="4769267" y="2706415"/>
            <a:ext cx="5772956" cy="4410691"/>
          </a:xfrm>
          <a:prstGeom prst="rect">
            <a:avLst/>
          </a:prstGeom>
        </p:spPr>
      </p:pic>
    </p:spTree>
    <p:extLst>
      <p:ext uri="{BB962C8B-B14F-4D97-AF65-F5344CB8AC3E}">
        <p14:creationId xmlns:p14="http://schemas.microsoft.com/office/powerpoint/2010/main" val="116637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ED9C-22B3-4C54-876C-F0750B3A1FDC}"/>
              </a:ext>
            </a:extLst>
          </p:cNvPr>
          <p:cNvSpPr>
            <a:spLocks noGrp="1"/>
          </p:cNvSpPr>
          <p:nvPr>
            <p:ph type="title"/>
          </p:nvPr>
        </p:nvSpPr>
        <p:spPr/>
        <p:txBody>
          <a:bodyPr/>
          <a:lstStyle/>
          <a:p>
            <a:r>
              <a:rPr lang="en-US" dirty="0" err="1"/>
              <a:t>Cuprins</a:t>
            </a:r>
            <a:endParaRPr lang="en-US" dirty="0"/>
          </a:p>
        </p:txBody>
      </p:sp>
      <p:sp>
        <p:nvSpPr>
          <p:cNvPr id="3" name="Content Placeholder 2">
            <a:extLst>
              <a:ext uri="{FF2B5EF4-FFF2-40B4-BE49-F238E27FC236}">
                <a16:creationId xmlns:a16="http://schemas.microsoft.com/office/drawing/2014/main" id="{828F39E5-56F5-45C0-B59E-37CE768B63F3}"/>
              </a:ext>
            </a:extLst>
          </p:cNvPr>
          <p:cNvSpPr>
            <a:spLocks noGrp="1"/>
          </p:cNvSpPr>
          <p:nvPr>
            <p:ph idx="1"/>
          </p:nvPr>
        </p:nvSpPr>
        <p:spPr/>
        <p:txBody>
          <a:bodyPr>
            <a:normAutofit/>
          </a:bodyPr>
          <a:lstStyle/>
          <a:p>
            <a:r>
              <a:rPr lang="en-US" dirty="0"/>
              <a:t>Intro</a:t>
            </a:r>
          </a:p>
          <a:p>
            <a:r>
              <a:rPr lang="en-US" dirty="0"/>
              <a:t>Principii de </a:t>
            </a:r>
            <a:r>
              <a:rPr lang="en-US" dirty="0" err="1"/>
              <a:t>testare</a:t>
            </a:r>
            <a:endParaRPr lang="en-US" dirty="0"/>
          </a:p>
          <a:p>
            <a:r>
              <a:rPr lang="en-US" dirty="0" err="1"/>
              <a:t>Creare</a:t>
            </a:r>
            <a:r>
              <a:rPr lang="en-US" dirty="0"/>
              <a:t> </a:t>
            </a:r>
            <a:r>
              <a:rPr lang="en-US" dirty="0" err="1"/>
              <a:t>aplicatiei</a:t>
            </a:r>
            <a:endParaRPr lang="en-US" dirty="0"/>
          </a:p>
          <a:p>
            <a:r>
              <a:rPr lang="en-US" dirty="0"/>
              <a:t>O </a:t>
            </a:r>
            <a:r>
              <a:rPr lang="en-US" dirty="0" err="1"/>
              <a:t>multime</a:t>
            </a:r>
            <a:r>
              <a:rPr lang="en-US" dirty="0"/>
              <a:t> de teste</a:t>
            </a:r>
          </a:p>
          <a:p>
            <a:r>
              <a:rPr lang="en-US" dirty="0" err="1"/>
              <a:t>Inregistrari</a:t>
            </a:r>
            <a:endParaRPr lang="en-US" dirty="0"/>
          </a:p>
          <a:p>
            <a:r>
              <a:rPr lang="en-US" dirty="0"/>
              <a:t>Tool de </a:t>
            </a:r>
            <a:r>
              <a:rPr lang="en-US" dirty="0" err="1"/>
              <a:t>automatizare</a:t>
            </a:r>
            <a:r>
              <a:rPr lang="en-US" dirty="0"/>
              <a:t>.</a:t>
            </a:r>
          </a:p>
        </p:txBody>
      </p:sp>
    </p:spTree>
    <p:extLst>
      <p:ext uri="{BB962C8B-B14F-4D97-AF65-F5344CB8AC3E}">
        <p14:creationId xmlns:p14="http://schemas.microsoft.com/office/powerpoint/2010/main" val="861885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8A71-EDBB-426D-A2BB-EBFEEF7FF423}"/>
              </a:ext>
            </a:extLst>
          </p:cNvPr>
          <p:cNvSpPr>
            <a:spLocks noGrp="1"/>
          </p:cNvSpPr>
          <p:nvPr>
            <p:ph type="title"/>
          </p:nvPr>
        </p:nvSpPr>
        <p:spPr/>
        <p:txBody>
          <a:bodyPr/>
          <a:lstStyle/>
          <a:p>
            <a:r>
              <a:rPr lang="en-US" dirty="0"/>
              <a:t>Testing environments</a:t>
            </a:r>
          </a:p>
        </p:txBody>
      </p:sp>
      <p:sp>
        <p:nvSpPr>
          <p:cNvPr id="5" name="Content Placeholder 4">
            <a:extLst>
              <a:ext uri="{FF2B5EF4-FFF2-40B4-BE49-F238E27FC236}">
                <a16:creationId xmlns:a16="http://schemas.microsoft.com/office/drawing/2014/main" id="{B41DA5DE-BFD1-485F-ABE0-CABA48358FF3}"/>
              </a:ext>
            </a:extLst>
          </p:cNvPr>
          <p:cNvSpPr>
            <a:spLocks noGrp="1"/>
          </p:cNvSpPr>
          <p:nvPr>
            <p:ph idx="1"/>
          </p:nvPr>
        </p:nvSpPr>
        <p:spPr>
          <a:xfrm>
            <a:off x="1104293" y="1583995"/>
            <a:ext cx="8946541" cy="4195481"/>
          </a:xfrm>
        </p:spPr>
        <p:txBody>
          <a:bodyPr/>
          <a:lstStyle/>
          <a:p>
            <a:r>
              <a:rPr lang="en-US" dirty="0" err="1"/>
              <a:t>Modificarea</a:t>
            </a:r>
            <a:r>
              <a:rPr lang="en-US" dirty="0"/>
              <a:t> </a:t>
            </a:r>
            <a:r>
              <a:rPr lang="en-US" b="1" dirty="0" err="1"/>
              <a:t>scriptului</a:t>
            </a:r>
            <a:r>
              <a:rPr lang="en-US" b="1" dirty="0"/>
              <a:t> e2e </a:t>
            </a:r>
            <a:r>
              <a:rPr lang="en-US" dirty="0"/>
              <a:t>din </a:t>
            </a:r>
            <a:r>
              <a:rPr lang="en-US" b="1" dirty="0" err="1"/>
              <a:t>package.json</a:t>
            </a:r>
            <a:r>
              <a:rPr lang="en-US" b="1" dirty="0"/>
              <a:t> </a:t>
            </a:r>
            <a:r>
              <a:rPr lang="en-US" dirty="0" err="1"/>
              <a:t>pentru</a:t>
            </a:r>
            <a:r>
              <a:rPr lang="en-US" dirty="0"/>
              <a:t> a </a:t>
            </a:r>
            <a:r>
              <a:rPr lang="en-US" dirty="0" err="1"/>
              <a:t>specifica</a:t>
            </a:r>
            <a:r>
              <a:rPr lang="en-US" dirty="0"/>
              <a:t> </a:t>
            </a:r>
            <a:r>
              <a:rPr lang="en-US" dirty="0" err="1"/>
              <a:t>mediul</a:t>
            </a:r>
            <a:r>
              <a:rPr lang="en-US" dirty="0"/>
              <a:t> de </a:t>
            </a:r>
            <a:r>
              <a:rPr lang="en-US" dirty="0" err="1"/>
              <a:t>testare</a:t>
            </a:r>
            <a:r>
              <a:rPr lang="en-US" dirty="0"/>
              <a:t>.</a:t>
            </a:r>
          </a:p>
        </p:txBody>
      </p:sp>
      <p:pic>
        <p:nvPicPr>
          <p:cNvPr id="3" name="Picture 2">
            <a:extLst>
              <a:ext uri="{FF2B5EF4-FFF2-40B4-BE49-F238E27FC236}">
                <a16:creationId xmlns:a16="http://schemas.microsoft.com/office/drawing/2014/main" id="{BCDE18C8-7FC0-4121-91BF-F2432AFE58DB}"/>
              </a:ext>
            </a:extLst>
          </p:cNvPr>
          <p:cNvPicPr>
            <a:picLocks noChangeAspect="1"/>
          </p:cNvPicPr>
          <p:nvPr/>
        </p:nvPicPr>
        <p:blipFill>
          <a:blip r:embed="rId3"/>
          <a:stretch>
            <a:fillRect/>
          </a:stretch>
        </p:blipFill>
        <p:spPr>
          <a:xfrm>
            <a:off x="646111" y="2067367"/>
            <a:ext cx="9983593" cy="4153480"/>
          </a:xfrm>
          <a:prstGeom prst="rect">
            <a:avLst/>
          </a:prstGeom>
        </p:spPr>
      </p:pic>
    </p:spTree>
    <p:extLst>
      <p:ext uri="{BB962C8B-B14F-4D97-AF65-F5344CB8AC3E}">
        <p14:creationId xmlns:p14="http://schemas.microsoft.com/office/powerpoint/2010/main" val="99665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8A71-EDBB-426D-A2BB-EBFEEF7FF423}"/>
              </a:ext>
            </a:extLst>
          </p:cNvPr>
          <p:cNvSpPr>
            <a:spLocks noGrp="1"/>
          </p:cNvSpPr>
          <p:nvPr>
            <p:ph type="title"/>
          </p:nvPr>
        </p:nvSpPr>
        <p:spPr/>
        <p:txBody>
          <a:bodyPr/>
          <a:lstStyle/>
          <a:p>
            <a:r>
              <a:rPr lang="en-US" dirty="0"/>
              <a:t>Test Cleanup</a:t>
            </a:r>
          </a:p>
        </p:txBody>
      </p:sp>
      <p:pic>
        <p:nvPicPr>
          <p:cNvPr id="6" name="Content Placeholder 5">
            <a:extLst>
              <a:ext uri="{FF2B5EF4-FFF2-40B4-BE49-F238E27FC236}">
                <a16:creationId xmlns:a16="http://schemas.microsoft.com/office/drawing/2014/main" id="{B89BA38B-C1AC-46E4-BEE5-3537400F96E1}"/>
              </a:ext>
            </a:extLst>
          </p:cNvPr>
          <p:cNvPicPr>
            <a:picLocks noGrp="1" noChangeAspect="1"/>
          </p:cNvPicPr>
          <p:nvPr>
            <p:ph idx="1"/>
          </p:nvPr>
        </p:nvPicPr>
        <p:blipFill>
          <a:blip r:embed="rId3"/>
          <a:stretch>
            <a:fillRect/>
          </a:stretch>
        </p:blipFill>
        <p:spPr>
          <a:xfrm>
            <a:off x="646111" y="1152982"/>
            <a:ext cx="11158764" cy="5252299"/>
          </a:xfrm>
          <a:prstGeom prst="rect">
            <a:avLst/>
          </a:prstGeom>
        </p:spPr>
      </p:pic>
    </p:spTree>
    <p:extLst>
      <p:ext uri="{BB962C8B-B14F-4D97-AF65-F5344CB8AC3E}">
        <p14:creationId xmlns:p14="http://schemas.microsoft.com/office/powerpoint/2010/main" val="7963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FF1B-3275-4E12-ACD9-286C5FC74D74}"/>
              </a:ext>
            </a:extLst>
          </p:cNvPr>
          <p:cNvSpPr>
            <a:spLocks noGrp="1"/>
          </p:cNvSpPr>
          <p:nvPr>
            <p:ph type="title"/>
          </p:nvPr>
        </p:nvSpPr>
        <p:spPr/>
        <p:txBody>
          <a:bodyPr/>
          <a:lstStyle/>
          <a:p>
            <a:r>
              <a:rPr lang="en-US" dirty="0"/>
              <a:t>Cum </a:t>
            </a:r>
            <a:r>
              <a:rPr lang="en-US" dirty="0" err="1"/>
              <a:t>testam</a:t>
            </a:r>
            <a:r>
              <a:rPr lang="en-US" dirty="0"/>
              <a:t>?</a:t>
            </a:r>
          </a:p>
        </p:txBody>
      </p:sp>
      <p:pic>
        <p:nvPicPr>
          <p:cNvPr id="12" name="zi video">
            <a:hlinkClick r:id="" action="ppaction://media"/>
            <a:extLst>
              <a:ext uri="{FF2B5EF4-FFF2-40B4-BE49-F238E27FC236}">
                <a16:creationId xmlns:a16="http://schemas.microsoft.com/office/drawing/2014/main" id="{33403B46-A118-431B-9BC0-D1F3EC8F57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03313" y="2225675"/>
            <a:ext cx="8947150" cy="3849688"/>
          </a:xfrm>
        </p:spPr>
      </p:pic>
    </p:spTree>
    <p:extLst>
      <p:ext uri="{BB962C8B-B14F-4D97-AF65-F5344CB8AC3E}">
        <p14:creationId xmlns:p14="http://schemas.microsoft.com/office/powerpoint/2010/main" val="23718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9C85C-336D-4664-9114-23B3CB700CD3}"/>
              </a:ext>
            </a:extLst>
          </p:cNvPr>
          <p:cNvSpPr>
            <a:spLocks noGrp="1"/>
          </p:cNvSpPr>
          <p:nvPr>
            <p:ph type="title"/>
          </p:nvPr>
        </p:nvSpPr>
        <p:spPr>
          <a:xfrm>
            <a:off x="646112" y="452717"/>
            <a:ext cx="2870812" cy="4670267"/>
          </a:xfrm>
        </p:spPr>
        <p:txBody>
          <a:bodyPr/>
          <a:lstStyle/>
          <a:p>
            <a:r>
              <a:rPr lang="en-US" dirty="0" err="1"/>
              <a:t>Avem</a:t>
            </a:r>
            <a:r>
              <a:rPr lang="en-US" dirty="0"/>
              <a:t> </a:t>
            </a:r>
            <a:r>
              <a:rPr lang="en-US" dirty="0" err="1"/>
              <a:t>si</a:t>
            </a:r>
            <a:r>
              <a:rPr lang="en-US" dirty="0"/>
              <a:t> o </a:t>
            </a:r>
            <a:r>
              <a:rPr lang="en-US" dirty="0" err="1"/>
              <a:t>interfata</a:t>
            </a:r>
            <a:r>
              <a:rPr lang="en-US" dirty="0"/>
              <a:t> Karma</a:t>
            </a:r>
          </a:p>
        </p:txBody>
      </p:sp>
      <p:pic>
        <p:nvPicPr>
          <p:cNvPr id="4" name="zi second video">
            <a:hlinkClick r:id="" action="ppaction://media"/>
            <a:extLst>
              <a:ext uri="{FF2B5EF4-FFF2-40B4-BE49-F238E27FC236}">
                <a16:creationId xmlns:a16="http://schemas.microsoft.com/office/drawing/2014/main" id="{610E8984-87C1-44F2-9BB8-14DC150969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31349" y="401343"/>
            <a:ext cx="7056559" cy="6356674"/>
          </a:xfrm>
        </p:spPr>
      </p:pic>
    </p:spTree>
    <p:extLst>
      <p:ext uri="{BB962C8B-B14F-4D97-AF65-F5344CB8AC3E}">
        <p14:creationId xmlns:p14="http://schemas.microsoft.com/office/powerpoint/2010/main" val="277292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9C85C-336D-4664-9114-23B3CB700CD3}"/>
              </a:ext>
            </a:extLst>
          </p:cNvPr>
          <p:cNvSpPr>
            <a:spLocks noGrp="1"/>
          </p:cNvSpPr>
          <p:nvPr>
            <p:ph type="title"/>
          </p:nvPr>
        </p:nvSpPr>
        <p:spPr>
          <a:xfrm>
            <a:off x="646112" y="452717"/>
            <a:ext cx="2870812" cy="4670267"/>
          </a:xfrm>
        </p:spPr>
        <p:txBody>
          <a:bodyPr/>
          <a:lstStyle/>
          <a:p>
            <a:r>
              <a:rPr lang="en-US" dirty="0"/>
              <a:t>Cum stim ca a </a:t>
            </a:r>
            <a:r>
              <a:rPr lang="en-US" dirty="0" err="1"/>
              <a:t>crapat</a:t>
            </a:r>
            <a:r>
              <a:rPr lang="en-US" dirty="0"/>
              <a:t>?</a:t>
            </a:r>
          </a:p>
        </p:txBody>
      </p:sp>
      <p:pic>
        <p:nvPicPr>
          <p:cNvPr id="6" name="zi third video">
            <a:hlinkClick r:id="" action="ppaction://media"/>
            <a:extLst>
              <a:ext uri="{FF2B5EF4-FFF2-40B4-BE49-F238E27FC236}">
                <a16:creationId xmlns:a16="http://schemas.microsoft.com/office/drawing/2014/main" id="{DE50E801-A8CC-4643-BDF3-4A5CB78AB6A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0" y="382246"/>
            <a:ext cx="7080738" cy="6378455"/>
          </a:xfrm>
        </p:spPr>
      </p:pic>
    </p:spTree>
    <p:extLst>
      <p:ext uri="{BB962C8B-B14F-4D97-AF65-F5344CB8AC3E}">
        <p14:creationId xmlns:p14="http://schemas.microsoft.com/office/powerpoint/2010/main" val="80207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3FB6-0962-4526-95A1-4DC980556359}"/>
              </a:ext>
            </a:extLst>
          </p:cNvPr>
          <p:cNvSpPr>
            <a:spLocks noGrp="1"/>
          </p:cNvSpPr>
          <p:nvPr>
            <p:ph type="title"/>
          </p:nvPr>
        </p:nvSpPr>
        <p:spPr/>
        <p:txBody>
          <a:bodyPr/>
          <a:lstStyle/>
          <a:p>
            <a:pPr algn="ctr"/>
            <a:r>
              <a:rPr lang="en-US" dirty="0"/>
              <a:t>Cum </a:t>
            </a:r>
            <a:r>
              <a:rPr lang="en-US" dirty="0" err="1"/>
              <a:t>testam</a:t>
            </a:r>
            <a:r>
              <a:rPr lang="en-US" dirty="0"/>
              <a:t> </a:t>
            </a:r>
            <a:r>
              <a:rPr lang="en-US" dirty="0" err="1"/>
              <a:t>scriptul</a:t>
            </a:r>
            <a:r>
              <a:rPr lang="en-US" dirty="0"/>
              <a:t> de </a:t>
            </a:r>
            <a:r>
              <a:rPr lang="en-US" dirty="0" err="1"/>
              <a:t>testare</a:t>
            </a:r>
            <a:r>
              <a:rPr lang="en-US" dirty="0"/>
              <a:t>?</a:t>
            </a:r>
          </a:p>
        </p:txBody>
      </p:sp>
      <p:pic>
        <p:nvPicPr>
          <p:cNvPr id="4" name="zi forth video">
            <a:hlinkClick r:id="" action="ppaction://media"/>
            <a:extLst>
              <a:ext uri="{FF2B5EF4-FFF2-40B4-BE49-F238E27FC236}">
                <a16:creationId xmlns:a16="http://schemas.microsoft.com/office/drawing/2014/main" id="{B432C720-52D4-46D8-A9AF-6667399DC3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6086" y="1134479"/>
            <a:ext cx="9939827" cy="5723521"/>
          </a:xfrm>
        </p:spPr>
      </p:pic>
    </p:spTree>
    <p:extLst>
      <p:ext uri="{BB962C8B-B14F-4D97-AF65-F5344CB8AC3E}">
        <p14:creationId xmlns:p14="http://schemas.microsoft.com/office/powerpoint/2010/main" val="142450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DCCD-384C-426F-81A7-6E78C5C76383}"/>
              </a:ext>
            </a:extLst>
          </p:cNvPr>
          <p:cNvSpPr>
            <a:spLocks noGrp="1"/>
          </p:cNvSpPr>
          <p:nvPr>
            <p:ph type="title"/>
          </p:nvPr>
        </p:nvSpPr>
        <p:spPr/>
        <p:txBody>
          <a:bodyPr/>
          <a:lstStyle/>
          <a:p>
            <a:r>
              <a:rPr lang="en-US" dirty="0"/>
              <a:t>Tool </a:t>
            </a:r>
            <a:r>
              <a:rPr lang="en-US" dirty="0" err="1"/>
              <a:t>smecher</a:t>
            </a:r>
            <a:endParaRPr lang="en-US" dirty="0"/>
          </a:p>
        </p:txBody>
      </p:sp>
      <p:sp>
        <p:nvSpPr>
          <p:cNvPr id="3" name="Content Placeholder 2">
            <a:extLst>
              <a:ext uri="{FF2B5EF4-FFF2-40B4-BE49-F238E27FC236}">
                <a16:creationId xmlns:a16="http://schemas.microsoft.com/office/drawing/2014/main" id="{5536BA27-121E-41EE-BE8F-EAD6D3AA53B1}"/>
              </a:ext>
            </a:extLst>
          </p:cNvPr>
          <p:cNvSpPr>
            <a:spLocks noGrp="1"/>
          </p:cNvSpPr>
          <p:nvPr>
            <p:ph idx="1"/>
          </p:nvPr>
        </p:nvSpPr>
        <p:spPr/>
        <p:txBody>
          <a:bodyPr/>
          <a:lstStyle/>
          <a:p>
            <a:r>
              <a:rPr lang="en-US" dirty="0" err="1"/>
              <a:t>UiPath</a:t>
            </a:r>
            <a:r>
              <a:rPr lang="en-US" dirty="0"/>
              <a:t> Studio</a:t>
            </a:r>
          </a:p>
          <a:p>
            <a:r>
              <a:rPr lang="en-US" dirty="0"/>
              <a:t>Este un program intuitive care ne </a:t>
            </a:r>
            <a:r>
              <a:rPr lang="en-US" dirty="0" err="1"/>
              <a:t>permite</a:t>
            </a:r>
            <a:r>
              <a:rPr lang="en-US" dirty="0"/>
              <a:t> </a:t>
            </a:r>
            <a:r>
              <a:rPr lang="en-US" dirty="0" err="1"/>
              <a:t>sa</a:t>
            </a:r>
            <a:r>
              <a:rPr lang="en-US" dirty="0"/>
              <a:t> </a:t>
            </a:r>
            <a:r>
              <a:rPr lang="en-US" dirty="0" err="1"/>
              <a:t>automatizam</a:t>
            </a:r>
            <a:r>
              <a:rPr lang="en-US" dirty="0"/>
              <a:t> </a:t>
            </a:r>
            <a:r>
              <a:rPr lang="en-US" dirty="0" err="1"/>
              <a:t>testele</a:t>
            </a:r>
            <a:r>
              <a:rPr lang="en-US" dirty="0"/>
              <a:t> </a:t>
            </a:r>
            <a:r>
              <a:rPr lang="en-US" dirty="0" err="1"/>
              <a:t>intr.un</a:t>
            </a:r>
            <a:r>
              <a:rPr lang="en-US" dirty="0"/>
              <a:t> mod: drag and drop, de </a:t>
            </a:r>
            <a:r>
              <a:rPr lang="en-US" dirty="0" err="1"/>
              <a:t>asemenea</a:t>
            </a:r>
            <a:r>
              <a:rPr lang="en-US" dirty="0"/>
              <a:t> are </a:t>
            </a:r>
            <a:r>
              <a:rPr lang="en-US" dirty="0" err="1"/>
              <a:t>si</a:t>
            </a:r>
            <a:r>
              <a:rPr lang="en-US" dirty="0"/>
              <a:t> o </a:t>
            </a:r>
            <a:r>
              <a:rPr lang="en-US" dirty="0" err="1"/>
              <a:t>varianta</a:t>
            </a:r>
            <a:r>
              <a:rPr lang="en-US" dirty="0"/>
              <a:t> de record care </a:t>
            </a:r>
            <a:r>
              <a:rPr lang="en-US" dirty="0" err="1"/>
              <a:t>efectiv</a:t>
            </a:r>
            <a:r>
              <a:rPr lang="en-US" dirty="0"/>
              <a:t> </a:t>
            </a:r>
            <a:r>
              <a:rPr lang="en-US" dirty="0" err="1"/>
              <a:t>inregistreaza</a:t>
            </a:r>
            <a:r>
              <a:rPr lang="en-US" dirty="0"/>
              <a:t> </a:t>
            </a:r>
            <a:r>
              <a:rPr lang="en-US" dirty="0" err="1"/>
              <a:t>activitatile</a:t>
            </a:r>
            <a:r>
              <a:rPr lang="en-US" dirty="0"/>
              <a:t> pe care le face </a:t>
            </a:r>
            <a:r>
              <a:rPr lang="en-US" dirty="0" err="1"/>
              <a:t>folosindu</a:t>
            </a:r>
            <a:r>
              <a:rPr lang="en-US" dirty="0"/>
              <a:t>-se </a:t>
            </a:r>
            <a:r>
              <a:rPr lang="en-US" dirty="0" err="1"/>
              <a:t>modul</a:t>
            </a:r>
            <a:r>
              <a:rPr lang="en-US" dirty="0"/>
              <a:t> in care </a:t>
            </a:r>
            <a:r>
              <a:rPr lang="en-US" dirty="0" err="1"/>
              <a:t>randeaza</a:t>
            </a:r>
            <a:r>
              <a:rPr lang="en-US" dirty="0"/>
              <a:t> </a:t>
            </a:r>
            <a:r>
              <a:rPr lang="en-US" dirty="0" err="1"/>
              <a:t>placa</a:t>
            </a:r>
            <a:r>
              <a:rPr lang="en-US" dirty="0"/>
              <a:t> video </a:t>
            </a:r>
            <a:r>
              <a:rPr lang="en-US" dirty="0" err="1"/>
              <a:t>obietele</a:t>
            </a:r>
            <a:r>
              <a:rPr lang="en-US" dirty="0"/>
              <a:t> pe </a:t>
            </a:r>
            <a:r>
              <a:rPr lang="en-US" dirty="0" err="1"/>
              <a:t>ecran</a:t>
            </a:r>
            <a:r>
              <a:rPr lang="en-US" dirty="0"/>
              <a:t> (“un </a:t>
            </a:r>
            <a:r>
              <a:rPr lang="en-US" dirty="0" err="1"/>
              <a:t>fel</a:t>
            </a:r>
            <a:r>
              <a:rPr lang="en-US" dirty="0"/>
              <a:t> de html”)</a:t>
            </a:r>
          </a:p>
          <a:p>
            <a:r>
              <a:rPr lang="en-US" dirty="0"/>
              <a:t>Din </a:t>
            </a:r>
            <a:r>
              <a:rPr lang="en-US" dirty="0" err="1"/>
              <a:t>nefericire</a:t>
            </a:r>
            <a:r>
              <a:rPr lang="en-US" dirty="0"/>
              <a:t> nu am </a:t>
            </a:r>
            <a:r>
              <a:rPr lang="en-US" dirty="0" err="1"/>
              <a:t>putut</a:t>
            </a:r>
            <a:r>
              <a:rPr lang="en-US" dirty="0"/>
              <a:t> </a:t>
            </a:r>
            <a:r>
              <a:rPr lang="en-US" dirty="0" err="1"/>
              <a:t>inregistra</a:t>
            </a:r>
            <a:r>
              <a:rPr lang="en-US" dirty="0"/>
              <a:t> cum </a:t>
            </a:r>
            <a:r>
              <a:rPr lang="en-US" dirty="0" err="1"/>
              <a:t>folosesc</a:t>
            </a:r>
            <a:r>
              <a:rPr lang="en-US" dirty="0"/>
              <a:t> </a:t>
            </a:r>
            <a:r>
              <a:rPr lang="en-US" dirty="0" err="1"/>
              <a:t>tool.ul</a:t>
            </a:r>
            <a:r>
              <a:rPr lang="en-US" dirty="0"/>
              <a:t> de </a:t>
            </a:r>
            <a:r>
              <a:rPr lang="en-US" dirty="0" err="1"/>
              <a:t>inregistrareal</a:t>
            </a:r>
            <a:r>
              <a:rPr lang="en-US" dirty="0"/>
              <a:t> </a:t>
            </a:r>
            <a:r>
              <a:rPr lang="en-US" dirty="0" err="1"/>
              <a:t>actiunilor</a:t>
            </a:r>
            <a:r>
              <a:rPr lang="en-US" dirty="0"/>
              <a:t> </a:t>
            </a:r>
            <a:r>
              <a:rPr lang="en-US" dirty="0" err="1"/>
              <a:t>deoarece</a:t>
            </a:r>
            <a:r>
              <a:rPr lang="en-US" dirty="0"/>
              <a:t> </a:t>
            </a:r>
            <a:r>
              <a:rPr lang="en-US" dirty="0" err="1"/>
              <a:t>atunci</a:t>
            </a:r>
            <a:r>
              <a:rPr lang="en-US" dirty="0"/>
              <a:t> </a:t>
            </a:r>
            <a:r>
              <a:rPr lang="en-US" dirty="0" err="1"/>
              <a:t>cand</a:t>
            </a:r>
            <a:r>
              <a:rPr lang="en-US" dirty="0"/>
              <a:t> </a:t>
            </a:r>
            <a:r>
              <a:rPr lang="en-US" dirty="0" err="1"/>
              <a:t>vreau</a:t>
            </a:r>
            <a:r>
              <a:rPr lang="en-US" dirty="0"/>
              <a:t> </a:t>
            </a:r>
            <a:r>
              <a:rPr lang="en-US" dirty="0" err="1"/>
              <a:t>sa</a:t>
            </a:r>
            <a:r>
              <a:rPr lang="en-US" dirty="0"/>
              <a:t> </a:t>
            </a:r>
            <a:r>
              <a:rPr lang="en-US" dirty="0" err="1"/>
              <a:t>dau</a:t>
            </a:r>
            <a:r>
              <a:rPr lang="en-US" dirty="0"/>
              <a:t> click pe o </a:t>
            </a:r>
            <a:r>
              <a:rPr lang="en-US" dirty="0" err="1"/>
              <a:t>fereastra</a:t>
            </a:r>
            <a:r>
              <a:rPr lang="en-US" dirty="0"/>
              <a:t> din </a:t>
            </a:r>
            <a:r>
              <a:rPr lang="en-US" dirty="0" err="1"/>
              <a:t>interiorul</a:t>
            </a:r>
            <a:r>
              <a:rPr lang="en-US" dirty="0"/>
              <a:t> </a:t>
            </a:r>
            <a:r>
              <a:rPr lang="en-US" dirty="0" err="1"/>
              <a:t>ferestei</a:t>
            </a:r>
            <a:r>
              <a:rPr lang="en-US" dirty="0"/>
              <a:t> cu care </a:t>
            </a:r>
            <a:r>
              <a:rPr lang="en-US" dirty="0" err="1"/>
              <a:t>inregistrez</a:t>
            </a:r>
            <a:r>
              <a:rPr lang="en-US" dirty="0"/>
              <a:t> </a:t>
            </a:r>
            <a:r>
              <a:rPr lang="en-US" dirty="0" err="1"/>
              <a:t>tool.ul</a:t>
            </a:r>
            <a:r>
              <a:rPr lang="en-US" dirty="0"/>
              <a:t> </a:t>
            </a:r>
            <a:r>
              <a:rPr lang="en-US" dirty="0" err="1"/>
              <a:t>crede</a:t>
            </a:r>
            <a:r>
              <a:rPr lang="en-US" dirty="0"/>
              <a:t> ca </a:t>
            </a:r>
            <a:r>
              <a:rPr lang="en-US" dirty="0" err="1"/>
              <a:t>vreu</a:t>
            </a:r>
            <a:r>
              <a:rPr lang="en-US" dirty="0"/>
              <a:t> </a:t>
            </a:r>
            <a:r>
              <a:rPr lang="en-US" dirty="0" err="1"/>
              <a:t>sa</a:t>
            </a:r>
            <a:r>
              <a:rPr lang="en-US" dirty="0"/>
              <a:t> </a:t>
            </a:r>
            <a:r>
              <a:rPr lang="en-US" dirty="0" err="1"/>
              <a:t>dau</a:t>
            </a:r>
            <a:r>
              <a:rPr lang="en-US" dirty="0"/>
              <a:t> click pe </a:t>
            </a:r>
            <a:r>
              <a:rPr lang="en-US" dirty="0" err="1"/>
              <a:t>fereastra</a:t>
            </a:r>
            <a:r>
              <a:rPr lang="en-US" dirty="0"/>
              <a:t> cu care </a:t>
            </a:r>
            <a:r>
              <a:rPr lang="en-US" dirty="0" err="1"/>
              <a:t>inregistrez</a:t>
            </a:r>
            <a:r>
              <a:rPr lang="en-US" dirty="0"/>
              <a:t> </a:t>
            </a:r>
            <a:r>
              <a:rPr lang="en-US" dirty="0">
                <a:sym typeface="Wingdings" panose="05000000000000000000" pitchFamily="2" charset="2"/>
              </a:rPr>
              <a:t></a:t>
            </a:r>
          </a:p>
          <a:p>
            <a:endParaRPr lang="en-US" dirty="0"/>
          </a:p>
        </p:txBody>
      </p:sp>
    </p:spTree>
    <p:extLst>
      <p:ext uri="{BB962C8B-B14F-4D97-AF65-F5344CB8AC3E}">
        <p14:creationId xmlns:p14="http://schemas.microsoft.com/office/powerpoint/2010/main" val="167967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7996-1DE7-4BD2-A3E1-691CEA329D00}"/>
              </a:ext>
            </a:extLst>
          </p:cNvPr>
          <p:cNvSpPr>
            <a:spLocks noGrp="1"/>
          </p:cNvSpPr>
          <p:nvPr>
            <p:ph type="title"/>
          </p:nvPr>
        </p:nvSpPr>
        <p:spPr/>
        <p:txBody>
          <a:bodyPr/>
          <a:lstStyle/>
          <a:p>
            <a:r>
              <a:rPr lang="en-US" dirty="0" err="1"/>
              <a:t>Bibliografie</a:t>
            </a:r>
            <a:br>
              <a:rPr lang="en-US" dirty="0"/>
            </a:br>
            <a:endParaRPr lang="en-US" dirty="0"/>
          </a:p>
        </p:txBody>
      </p:sp>
      <p:sp>
        <p:nvSpPr>
          <p:cNvPr id="3" name="Content Placeholder 2">
            <a:extLst>
              <a:ext uri="{FF2B5EF4-FFF2-40B4-BE49-F238E27FC236}">
                <a16:creationId xmlns:a16="http://schemas.microsoft.com/office/drawing/2014/main" id="{FE8E4F6C-5A55-48A3-A1D2-9C1E747690E1}"/>
              </a:ext>
            </a:extLst>
          </p:cNvPr>
          <p:cNvSpPr>
            <a:spLocks noGrp="1"/>
          </p:cNvSpPr>
          <p:nvPr>
            <p:ph idx="1"/>
          </p:nvPr>
        </p:nvSpPr>
        <p:spPr/>
        <p:txBody>
          <a:bodyPr/>
          <a:lstStyle/>
          <a:p>
            <a:r>
              <a:rPr lang="en-US" dirty="0">
                <a:hlinkClick r:id="rId2">
                  <a:extLst>
                    <a:ext uri="{A12FA001-AC4F-418D-AE19-62706E023703}">
                      <ahyp:hlinkClr xmlns:ahyp="http://schemas.microsoft.com/office/drawing/2018/hyperlinkcolor" val="tx"/>
                    </a:ext>
                  </a:extLst>
                </a:hlinkClick>
              </a:rPr>
              <a:t>https://ionicframework.com/docs/building/testing</a:t>
            </a:r>
            <a:endParaRPr lang="en-US" dirty="0"/>
          </a:p>
          <a:p>
            <a:r>
              <a:rPr lang="en-US" dirty="0">
                <a:hlinkClick r:id="rId3">
                  <a:extLst>
                    <a:ext uri="{A12FA001-AC4F-418D-AE19-62706E023703}">
                      <ahyp:hlinkClr xmlns:ahyp="http://schemas.microsoft.com/office/drawing/2018/hyperlinkcolor" val="tx"/>
                    </a:ext>
                  </a:extLst>
                </a:hlinkClick>
              </a:rPr>
              <a:t>https://angular.io/guide/testing</a:t>
            </a:r>
            <a:endParaRPr lang="en-US" dirty="0"/>
          </a:p>
          <a:p>
            <a:r>
              <a:rPr lang="en-US" dirty="0">
                <a:hlinkClick r:id="rId4">
                  <a:extLst>
                    <a:ext uri="{A12FA001-AC4F-418D-AE19-62706E023703}">
                      <ahyp:hlinkClr xmlns:ahyp="http://schemas.microsoft.com/office/drawing/2018/hyperlinkcolor" val="tx"/>
                    </a:ext>
                  </a:extLst>
                </a:hlinkClick>
              </a:rPr>
              <a:t>https://www.youtube.com/watch?v=kVtgA_PQ5R4</a:t>
            </a:r>
            <a:endParaRPr lang="en-US" dirty="0"/>
          </a:p>
          <a:p>
            <a:r>
              <a:rPr lang="en-US" dirty="0">
                <a:hlinkClick r:id="rId5">
                  <a:extLst>
                    <a:ext uri="{A12FA001-AC4F-418D-AE19-62706E023703}">
                      <ahyp:hlinkClr xmlns:ahyp="http://schemas.microsoft.com/office/drawing/2018/hyperlinkcolor" val="tx"/>
                    </a:ext>
                  </a:extLst>
                </a:hlinkClick>
              </a:rPr>
              <a:t>https://www.uipath.com/product/studio</a:t>
            </a:r>
            <a:endParaRPr lang="en-US" dirty="0"/>
          </a:p>
        </p:txBody>
      </p:sp>
    </p:spTree>
    <p:extLst>
      <p:ext uri="{BB962C8B-B14F-4D97-AF65-F5344CB8AC3E}">
        <p14:creationId xmlns:p14="http://schemas.microsoft.com/office/powerpoint/2010/main" val="400021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1AF6-D06B-4A7A-A1D3-E954CA8F2C52}"/>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96F9EEFF-93C7-4F7B-A0C9-963710AEF311}"/>
              </a:ext>
            </a:extLst>
          </p:cNvPr>
          <p:cNvSpPr>
            <a:spLocks noGrp="1"/>
          </p:cNvSpPr>
          <p:nvPr>
            <p:ph idx="1"/>
          </p:nvPr>
        </p:nvSpPr>
        <p:spPr/>
        <p:txBody>
          <a:bodyPr/>
          <a:lstStyle/>
          <a:p>
            <a:r>
              <a:rPr lang="en-US" dirty="0"/>
              <a:t>Ca </a:t>
            </a:r>
            <a:r>
              <a:rPr lang="en-US" dirty="0" err="1"/>
              <a:t>si</a:t>
            </a:r>
            <a:r>
              <a:rPr lang="en-US" dirty="0"/>
              <a:t> </a:t>
            </a:r>
            <a:r>
              <a:rPr lang="en-US" dirty="0" err="1"/>
              <a:t>exemplu</a:t>
            </a:r>
            <a:r>
              <a:rPr lang="en-US" dirty="0"/>
              <a:t> </a:t>
            </a:r>
            <a:r>
              <a:rPr lang="en-US" dirty="0" err="1"/>
              <a:t>vom</a:t>
            </a:r>
            <a:r>
              <a:rPr lang="en-US" dirty="0"/>
              <a:t> am </a:t>
            </a:r>
            <a:r>
              <a:rPr lang="en-US" dirty="0" err="1"/>
              <a:t>creat</a:t>
            </a:r>
            <a:r>
              <a:rPr lang="en-US" dirty="0"/>
              <a:t> o </a:t>
            </a:r>
            <a:r>
              <a:rPr lang="en-US" dirty="0" err="1"/>
              <a:t>aplicatie</a:t>
            </a:r>
            <a:r>
              <a:rPr lang="en-US" dirty="0"/>
              <a:t> mobile </a:t>
            </a:r>
            <a:r>
              <a:rPr lang="en-US" dirty="0" err="1"/>
              <a:t>folosind</a:t>
            </a:r>
            <a:r>
              <a:rPr lang="en-US" dirty="0"/>
              <a:t> Ionic</a:t>
            </a:r>
          </a:p>
          <a:p>
            <a:r>
              <a:rPr lang="en-US" dirty="0" err="1"/>
              <a:t>Aplicatiile</a:t>
            </a:r>
            <a:r>
              <a:rPr lang="en-US" dirty="0"/>
              <a:t> in Ionic care au la </a:t>
            </a:r>
            <a:r>
              <a:rPr lang="en-US" dirty="0" err="1"/>
              <a:t>baza</a:t>
            </a:r>
            <a:r>
              <a:rPr lang="en-US" dirty="0"/>
              <a:t> framework-ul angular create cu </a:t>
            </a:r>
            <a:r>
              <a:rPr lang="en-US" dirty="0" err="1"/>
              <a:t>ajutorul</a:t>
            </a:r>
            <a:r>
              <a:rPr lang="en-US" dirty="0"/>
              <a:t> CLI-</a:t>
            </a:r>
            <a:r>
              <a:rPr lang="en-US" dirty="0" err="1"/>
              <a:t>ului</a:t>
            </a:r>
            <a:r>
              <a:rPr lang="en-US" dirty="0"/>
              <a:t> din Ionic sunt </a:t>
            </a:r>
            <a:r>
              <a:rPr lang="en-US" dirty="0" err="1"/>
              <a:t>setate</a:t>
            </a:r>
            <a:r>
              <a:rPr lang="en-US" dirty="0"/>
              <a:t> automat </a:t>
            </a:r>
            <a:r>
              <a:rPr lang="en-US" dirty="0" err="1"/>
              <a:t>pentru</a:t>
            </a:r>
            <a:r>
              <a:rPr lang="en-US" dirty="0"/>
              <a:t> unit testing </a:t>
            </a:r>
            <a:r>
              <a:rPr lang="en-US" dirty="0" err="1"/>
              <a:t>si</a:t>
            </a:r>
            <a:r>
              <a:rPr lang="en-US" dirty="0"/>
              <a:t> end-to-end testing.</a:t>
            </a:r>
          </a:p>
          <a:p>
            <a:r>
              <a:rPr lang="en-US" dirty="0"/>
              <a:t>Setup-ul </a:t>
            </a:r>
            <a:r>
              <a:rPr lang="en-US" dirty="0" err="1"/>
              <a:t>este</a:t>
            </a:r>
            <a:r>
              <a:rPr lang="en-US" dirty="0"/>
              <a:t> </a:t>
            </a:r>
            <a:r>
              <a:rPr lang="en-US" dirty="0" err="1"/>
              <a:t>foarte</a:t>
            </a:r>
            <a:r>
              <a:rPr lang="en-US" dirty="0"/>
              <a:t> </a:t>
            </a:r>
            <a:r>
              <a:rPr lang="en-US" dirty="0" err="1"/>
              <a:t>asemanator</a:t>
            </a:r>
            <a:r>
              <a:rPr lang="en-US" dirty="0"/>
              <a:t> cu </a:t>
            </a:r>
            <a:r>
              <a:rPr lang="en-US" dirty="0" err="1"/>
              <a:t>cel</a:t>
            </a:r>
            <a:r>
              <a:rPr lang="en-US" dirty="0"/>
              <a:t> </a:t>
            </a:r>
            <a:r>
              <a:rPr lang="en-US" dirty="0" err="1"/>
              <a:t>generat</a:t>
            </a:r>
            <a:r>
              <a:rPr lang="en-US" dirty="0"/>
              <a:t> de CLI-ul de </a:t>
            </a:r>
            <a:r>
              <a:rPr lang="en-US" dirty="0" err="1"/>
              <a:t>baza</a:t>
            </a:r>
            <a:r>
              <a:rPr lang="en-US" dirty="0"/>
              <a:t> al </a:t>
            </a:r>
            <a:r>
              <a:rPr lang="en-US" dirty="0" err="1"/>
              <a:t>Angular.ului</a:t>
            </a:r>
            <a:r>
              <a:rPr lang="en-US" dirty="0"/>
              <a:t> </a:t>
            </a:r>
            <a:r>
              <a:rPr lang="en-US" dirty="0" err="1"/>
              <a:t>deci</a:t>
            </a:r>
            <a:r>
              <a:rPr lang="en-US" dirty="0"/>
              <a:t> </a:t>
            </a:r>
            <a:r>
              <a:rPr lang="en-US" dirty="0" err="1"/>
              <a:t>pentru</a:t>
            </a:r>
            <a:r>
              <a:rPr lang="en-US" dirty="0"/>
              <a:t> </a:t>
            </a:r>
            <a:r>
              <a:rPr lang="en-US" dirty="0" err="1"/>
              <a:t>informatii</a:t>
            </a:r>
            <a:r>
              <a:rPr lang="en-US" dirty="0"/>
              <a:t> </a:t>
            </a:r>
            <a:r>
              <a:rPr lang="en-US" dirty="0" err="1"/>
              <a:t>mai</a:t>
            </a:r>
            <a:r>
              <a:rPr lang="en-US" dirty="0"/>
              <a:t> in </a:t>
            </a:r>
            <a:r>
              <a:rPr lang="en-US" dirty="0" err="1"/>
              <a:t>amanunt</a:t>
            </a:r>
            <a:r>
              <a:rPr lang="en-US" dirty="0"/>
              <a:t> se </a:t>
            </a:r>
            <a:r>
              <a:rPr lang="en-US" dirty="0" err="1"/>
              <a:t>recomanda</a:t>
            </a:r>
            <a:r>
              <a:rPr lang="en-US" dirty="0"/>
              <a:t> </a:t>
            </a:r>
            <a:r>
              <a:rPr lang="en-US" dirty="0" err="1"/>
              <a:t>citirea</a:t>
            </a:r>
            <a:r>
              <a:rPr lang="en-US" dirty="0"/>
              <a:t> </a:t>
            </a:r>
            <a:r>
              <a:rPr lang="en-US" dirty="0" err="1"/>
              <a:t>documentatiei</a:t>
            </a:r>
            <a:r>
              <a:rPr lang="en-US" dirty="0"/>
              <a:t> </a:t>
            </a:r>
            <a:r>
              <a:rPr lang="en-US" dirty="0" err="1"/>
              <a:t>acestuia</a:t>
            </a:r>
            <a:r>
              <a:rPr lang="en-US" dirty="0"/>
              <a:t>.</a:t>
            </a:r>
          </a:p>
        </p:txBody>
      </p:sp>
    </p:spTree>
    <p:extLst>
      <p:ext uri="{BB962C8B-B14F-4D97-AF65-F5344CB8AC3E}">
        <p14:creationId xmlns:p14="http://schemas.microsoft.com/office/powerpoint/2010/main" val="307242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24BA-2EAB-4CBF-950A-CDE3A8334A00}"/>
              </a:ext>
            </a:extLst>
          </p:cNvPr>
          <p:cNvSpPr>
            <a:spLocks noGrp="1"/>
          </p:cNvSpPr>
          <p:nvPr>
            <p:ph type="title"/>
          </p:nvPr>
        </p:nvSpPr>
        <p:spPr/>
        <p:txBody>
          <a:bodyPr/>
          <a:lstStyle/>
          <a:p>
            <a:r>
              <a:rPr lang="en-US" dirty="0"/>
              <a:t>Principii de </a:t>
            </a:r>
            <a:r>
              <a:rPr lang="en-US" dirty="0" err="1"/>
              <a:t>testare</a:t>
            </a:r>
            <a:br>
              <a:rPr lang="en-US" dirty="0"/>
            </a:br>
            <a:endParaRPr lang="en-US" dirty="0"/>
          </a:p>
        </p:txBody>
      </p:sp>
      <p:sp>
        <p:nvSpPr>
          <p:cNvPr id="3" name="Content Placeholder 2">
            <a:extLst>
              <a:ext uri="{FF2B5EF4-FFF2-40B4-BE49-F238E27FC236}">
                <a16:creationId xmlns:a16="http://schemas.microsoft.com/office/drawing/2014/main" id="{EEDB48EE-DDA3-4D35-98AB-327BFE8DFEAC}"/>
              </a:ext>
            </a:extLst>
          </p:cNvPr>
          <p:cNvSpPr>
            <a:spLocks noGrp="1"/>
          </p:cNvSpPr>
          <p:nvPr>
            <p:ph idx="1"/>
          </p:nvPr>
        </p:nvSpPr>
        <p:spPr/>
        <p:txBody>
          <a:bodyPr>
            <a:normAutofit/>
          </a:bodyPr>
          <a:lstStyle/>
          <a:p>
            <a:r>
              <a:rPr lang="en-US" dirty="0"/>
              <a:t>La </a:t>
            </a:r>
            <a:r>
              <a:rPr lang="en-US" dirty="0" err="1"/>
              <a:t>testarea</a:t>
            </a:r>
            <a:r>
              <a:rPr lang="en-US" dirty="0"/>
              <a:t> </a:t>
            </a:r>
            <a:r>
              <a:rPr lang="en-US" dirty="0" err="1"/>
              <a:t>unei</a:t>
            </a:r>
            <a:r>
              <a:rPr lang="en-US" dirty="0"/>
              <a:t> </a:t>
            </a:r>
            <a:r>
              <a:rPr lang="en-US" dirty="0" err="1"/>
              <a:t>aplicații</a:t>
            </a:r>
            <a:r>
              <a:rPr lang="en-US" dirty="0"/>
              <a:t>, </a:t>
            </a:r>
            <a:r>
              <a:rPr lang="en-US" dirty="0" err="1"/>
              <a:t>este</a:t>
            </a:r>
            <a:r>
              <a:rPr lang="en-US" dirty="0"/>
              <a:t> bine </a:t>
            </a:r>
            <a:r>
              <a:rPr lang="en-US" dirty="0" err="1"/>
              <a:t>să</a:t>
            </a:r>
            <a:r>
              <a:rPr lang="en-US" dirty="0"/>
              <a:t> </a:t>
            </a:r>
            <a:r>
              <a:rPr lang="en-US" dirty="0" err="1"/>
              <a:t>reținem</a:t>
            </a:r>
            <a:r>
              <a:rPr lang="en-US" dirty="0"/>
              <a:t> </a:t>
            </a:r>
            <a:r>
              <a:rPr lang="en-US" dirty="0" err="1"/>
              <a:t>că</a:t>
            </a:r>
            <a:r>
              <a:rPr lang="en-US" dirty="0"/>
              <a:t> </a:t>
            </a:r>
            <a:r>
              <a:rPr lang="en-US" dirty="0" err="1"/>
              <a:t>testarea</a:t>
            </a:r>
            <a:r>
              <a:rPr lang="en-US" dirty="0"/>
              <a:t> </a:t>
            </a:r>
            <a:r>
              <a:rPr lang="en-US" dirty="0" err="1"/>
              <a:t>poate</a:t>
            </a:r>
            <a:r>
              <a:rPr lang="en-US" dirty="0"/>
              <a:t> </a:t>
            </a:r>
            <a:r>
              <a:rPr lang="en-US" dirty="0" err="1"/>
              <a:t>arăta</a:t>
            </a:r>
            <a:r>
              <a:rPr lang="en-US" dirty="0"/>
              <a:t> </a:t>
            </a:r>
            <a:r>
              <a:rPr lang="en-US" dirty="0" err="1"/>
              <a:t>dacă</a:t>
            </a:r>
            <a:r>
              <a:rPr lang="en-US" dirty="0"/>
              <a:t> </a:t>
            </a:r>
            <a:r>
              <a:rPr lang="en-US" dirty="0" err="1"/>
              <a:t>există</a:t>
            </a:r>
            <a:r>
              <a:rPr lang="en-US" dirty="0"/>
              <a:t> </a:t>
            </a:r>
            <a:r>
              <a:rPr lang="en-US" dirty="0" err="1"/>
              <a:t>defecte</a:t>
            </a:r>
            <a:r>
              <a:rPr lang="en-US" dirty="0"/>
              <a:t> </a:t>
            </a:r>
            <a:r>
              <a:rPr lang="en-US" dirty="0" err="1"/>
              <a:t>într</a:t>
            </a:r>
            <a:r>
              <a:rPr lang="en-US" dirty="0"/>
              <a:t>-un </a:t>
            </a:r>
            <a:r>
              <a:rPr lang="en-US" dirty="0" err="1"/>
              <a:t>sistem</a:t>
            </a:r>
            <a:r>
              <a:rPr lang="en-US" dirty="0"/>
              <a:t>. Cu </a:t>
            </a:r>
            <a:r>
              <a:rPr lang="en-US" dirty="0" err="1"/>
              <a:t>toate</a:t>
            </a:r>
            <a:r>
              <a:rPr lang="en-US" dirty="0"/>
              <a:t> </a:t>
            </a:r>
            <a:r>
              <a:rPr lang="en-US" dirty="0" err="1"/>
              <a:t>acestea</a:t>
            </a:r>
            <a:r>
              <a:rPr lang="en-US" dirty="0"/>
              <a:t>, </a:t>
            </a:r>
            <a:r>
              <a:rPr lang="en-US" dirty="0" err="1"/>
              <a:t>este</a:t>
            </a:r>
            <a:r>
              <a:rPr lang="en-US" dirty="0"/>
              <a:t> </a:t>
            </a:r>
            <a:r>
              <a:rPr lang="en-US" dirty="0" err="1"/>
              <a:t>imposibil</a:t>
            </a:r>
            <a:r>
              <a:rPr lang="en-US" dirty="0"/>
              <a:t> de </a:t>
            </a:r>
            <a:r>
              <a:rPr lang="en-US" dirty="0" err="1"/>
              <a:t>dovedit</a:t>
            </a:r>
            <a:r>
              <a:rPr lang="en-US" dirty="0"/>
              <a:t> </a:t>
            </a:r>
            <a:r>
              <a:rPr lang="en-US" dirty="0" err="1"/>
              <a:t>că</a:t>
            </a:r>
            <a:r>
              <a:rPr lang="en-US" dirty="0"/>
              <a:t> </a:t>
            </a:r>
            <a:r>
              <a:rPr lang="en-US" dirty="0" err="1"/>
              <a:t>orice</a:t>
            </a:r>
            <a:r>
              <a:rPr lang="en-US" dirty="0"/>
              <a:t> </a:t>
            </a:r>
            <a:r>
              <a:rPr lang="en-US" dirty="0" err="1"/>
              <a:t>sistem</a:t>
            </a:r>
            <a:r>
              <a:rPr lang="en-US" dirty="0"/>
              <a:t> complex </a:t>
            </a:r>
            <a:r>
              <a:rPr lang="en-US" dirty="0" err="1"/>
              <a:t>este</a:t>
            </a:r>
            <a:r>
              <a:rPr lang="en-US" dirty="0"/>
              <a:t> </a:t>
            </a:r>
            <a:r>
              <a:rPr lang="en-US" dirty="0" err="1"/>
              <a:t>complet</a:t>
            </a:r>
            <a:r>
              <a:rPr lang="en-US" dirty="0"/>
              <a:t> </a:t>
            </a:r>
            <a:r>
              <a:rPr lang="en-US" dirty="0" err="1"/>
              <a:t>lipsit</a:t>
            </a:r>
            <a:r>
              <a:rPr lang="en-US" dirty="0"/>
              <a:t> de </a:t>
            </a:r>
            <a:r>
              <a:rPr lang="en-US" dirty="0" err="1"/>
              <a:t>defecte</a:t>
            </a:r>
            <a:r>
              <a:rPr lang="en-US" dirty="0"/>
              <a:t>. Din </a:t>
            </a:r>
            <a:r>
              <a:rPr lang="en-US" dirty="0" err="1"/>
              <a:t>acest</a:t>
            </a:r>
            <a:r>
              <a:rPr lang="en-US" dirty="0"/>
              <a:t> </a:t>
            </a:r>
            <a:r>
              <a:rPr lang="en-US" dirty="0" err="1"/>
              <a:t>motiv</a:t>
            </a:r>
            <a:r>
              <a:rPr lang="en-US" dirty="0"/>
              <a:t>, </a:t>
            </a:r>
            <a:r>
              <a:rPr lang="en-US" dirty="0" err="1"/>
              <a:t>scopul</a:t>
            </a:r>
            <a:r>
              <a:rPr lang="en-US" dirty="0"/>
              <a:t> </a:t>
            </a:r>
            <a:r>
              <a:rPr lang="en-US" dirty="0" err="1"/>
              <a:t>testării</a:t>
            </a:r>
            <a:r>
              <a:rPr lang="en-US" dirty="0"/>
              <a:t> nu </a:t>
            </a:r>
            <a:r>
              <a:rPr lang="en-US" dirty="0" err="1"/>
              <a:t>este</a:t>
            </a:r>
            <a:r>
              <a:rPr lang="en-US" dirty="0"/>
              <a:t> de a </a:t>
            </a:r>
            <a:r>
              <a:rPr lang="en-US" dirty="0" err="1"/>
              <a:t>verifica</a:t>
            </a:r>
            <a:r>
              <a:rPr lang="en-US" dirty="0"/>
              <a:t> </a:t>
            </a:r>
            <a:r>
              <a:rPr lang="en-US" dirty="0" err="1"/>
              <a:t>dacă</a:t>
            </a:r>
            <a:r>
              <a:rPr lang="en-US" dirty="0"/>
              <a:t> </a:t>
            </a:r>
            <a:r>
              <a:rPr lang="en-US" dirty="0" err="1"/>
              <a:t>codul</a:t>
            </a:r>
            <a:r>
              <a:rPr lang="en-US" dirty="0"/>
              <a:t> </a:t>
            </a:r>
            <a:r>
              <a:rPr lang="en-US" dirty="0" err="1"/>
              <a:t>este</a:t>
            </a:r>
            <a:r>
              <a:rPr lang="en-US" dirty="0"/>
              <a:t> </a:t>
            </a:r>
            <a:r>
              <a:rPr lang="en-US" dirty="0" err="1"/>
              <a:t>corect</a:t>
            </a:r>
            <a:r>
              <a:rPr lang="en-US" dirty="0"/>
              <a:t>, ci de a </a:t>
            </a:r>
            <a:r>
              <a:rPr lang="en-US" dirty="0" err="1"/>
              <a:t>găsi</a:t>
            </a:r>
            <a:r>
              <a:rPr lang="en-US" dirty="0"/>
              <a:t> </a:t>
            </a:r>
            <a:r>
              <a:rPr lang="en-US" dirty="0" err="1"/>
              <a:t>probleme</a:t>
            </a:r>
            <a:r>
              <a:rPr lang="en-US" dirty="0"/>
              <a:t> </a:t>
            </a:r>
            <a:r>
              <a:rPr lang="en-US" dirty="0" err="1"/>
              <a:t>în</a:t>
            </a:r>
            <a:r>
              <a:rPr lang="en-US" dirty="0"/>
              <a:t> </a:t>
            </a:r>
            <a:r>
              <a:rPr lang="en-US" dirty="0" err="1"/>
              <a:t>cadrul</a:t>
            </a:r>
            <a:r>
              <a:rPr lang="en-US" dirty="0"/>
              <a:t> </a:t>
            </a:r>
            <a:r>
              <a:rPr lang="en-US" dirty="0" err="1"/>
              <a:t>codului</a:t>
            </a:r>
            <a:r>
              <a:rPr lang="en-US" dirty="0"/>
              <a:t>. </a:t>
            </a:r>
            <a:r>
              <a:rPr lang="en-US" dirty="0" err="1"/>
              <a:t>Aceasta</a:t>
            </a:r>
            <a:r>
              <a:rPr lang="en-US" dirty="0"/>
              <a:t> </a:t>
            </a:r>
            <a:r>
              <a:rPr lang="en-US" dirty="0" err="1"/>
              <a:t>este</a:t>
            </a:r>
            <a:r>
              <a:rPr lang="en-US" dirty="0"/>
              <a:t> o </a:t>
            </a:r>
            <a:r>
              <a:rPr lang="en-US" dirty="0" err="1"/>
              <a:t>distincție</a:t>
            </a:r>
            <a:r>
              <a:rPr lang="en-US" dirty="0"/>
              <a:t> </a:t>
            </a:r>
            <a:r>
              <a:rPr lang="en-US" dirty="0" err="1"/>
              <a:t>subtilă</a:t>
            </a:r>
            <a:r>
              <a:rPr lang="en-US" dirty="0"/>
              <a:t>, </a:t>
            </a:r>
            <a:r>
              <a:rPr lang="en-US" dirty="0" err="1"/>
              <a:t>dar</a:t>
            </a:r>
            <a:r>
              <a:rPr lang="en-US" dirty="0"/>
              <a:t> </a:t>
            </a:r>
            <a:r>
              <a:rPr lang="en-US" dirty="0" err="1"/>
              <a:t>importantă</a:t>
            </a:r>
            <a:r>
              <a:rPr lang="en-US" dirty="0"/>
              <a:t>.</a:t>
            </a:r>
          </a:p>
          <a:p>
            <a:r>
              <a:rPr lang="en-US" dirty="0"/>
              <a:t>De </a:t>
            </a:r>
            <a:r>
              <a:rPr lang="en-US" dirty="0" err="1"/>
              <a:t>asemenea</a:t>
            </a:r>
            <a:r>
              <a:rPr lang="en-US" dirty="0"/>
              <a:t>, </a:t>
            </a:r>
            <a:r>
              <a:rPr lang="en-US" dirty="0" err="1"/>
              <a:t>cel</a:t>
            </a:r>
            <a:r>
              <a:rPr lang="en-US" dirty="0"/>
              <a:t> </a:t>
            </a:r>
            <a:r>
              <a:rPr lang="en-US" dirty="0" err="1"/>
              <a:t>mai</a:t>
            </a:r>
            <a:r>
              <a:rPr lang="en-US" dirty="0"/>
              <a:t> bine </a:t>
            </a:r>
            <a:r>
              <a:rPr lang="en-US" dirty="0" err="1"/>
              <a:t>este</a:t>
            </a:r>
            <a:r>
              <a:rPr lang="en-US" dirty="0"/>
              <a:t> </a:t>
            </a:r>
            <a:r>
              <a:rPr lang="en-US" dirty="0" err="1"/>
              <a:t>să</a:t>
            </a:r>
            <a:r>
              <a:rPr lang="en-US" dirty="0"/>
              <a:t> </a:t>
            </a:r>
            <a:r>
              <a:rPr lang="en-US" dirty="0" err="1"/>
              <a:t>începeți</a:t>
            </a:r>
            <a:r>
              <a:rPr lang="en-US" dirty="0"/>
              <a:t> </a:t>
            </a:r>
            <a:r>
              <a:rPr lang="en-US" dirty="0" err="1"/>
              <a:t>testarea</a:t>
            </a:r>
            <a:r>
              <a:rPr lang="en-US" dirty="0"/>
              <a:t> </a:t>
            </a:r>
            <a:r>
              <a:rPr lang="en-US" dirty="0" err="1"/>
              <a:t>unei</a:t>
            </a:r>
            <a:r>
              <a:rPr lang="en-US" dirty="0"/>
              <a:t> </a:t>
            </a:r>
            <a:r>
              <a:rPr lang="en-US" dirty="0" err="1"/>
              <a:t>aplicații</a:t>
            </a:r>
            <a:r>
              <a:rPr lang="en-US" dirty="0"/>
              <a:t> de la bun </a:t>
            </a:r>
            <a:r>
              <a:rPr lang="en-US" dirty="0" err="1"/>
              <a:t>început</a:t>
            </a:r>
            <a:r>
              <a:rPr lang="en-US" dirty="0"/>
              <a:t>. </a:t>
            </a:r>
            <a:r>
              <a:rPr lang="en-US" dirty="0" err="1"/>
              <a:t>Acest</a:t>
            </a:r>
            <a:r>
              <a:rPr lang="en-US" dirty="0"/>
              <a:t> </a:t>
            </a:r>
            <a:r>
              <a:rPr lang="en-US" dirty="0" err="1"/>
              <a:t>lucru</a:t>
            </a:r>
            <a:r>
              <a:rPr lang="en-US" dirty="0"/>
              <a:t> </a:t>
            </a:r>
            <a:r>
              <a:rPr lang="en-US" dirty="0" err="1"/>
              <a:t>permite</a:t>
            </a:r>
            <a:r>
              <a:rPr lang="en-US" dirty="0"/>
              <a:t> ca </a:t>
            </a:r>
            <a:r>
              <a:rPr lang="en-US" dirty="0" err="1"/>
              <a:t>defectele</a:t>
            </a:r>
            <a:r>
              <a:rPr lang="en-US" dirty="0"/>
              <a:t> </a:t>
            </a:r>
            <a:r>
              <a:rPr lang="en-US" dirty="0" err="1"/>
              <a:t>să</a:t>
            </a:r>
            <a:r>
              <a:rPr lang="en-US" dirty="0"/>
              <a:t> fie </a:t>
            </a:r>
            <a:r>
              <a:rPr lang="en-US" dirty="0" err="1"/>
              <a:t>găsite</a:t>
            </a:r>
            <a:r>
              <a:rPr lang="en-US" dirty="0"/>
              <a:t> la </a:t>
            </a:r>
            <a:r>
              <a:rPr lang="en-US" dirty="0" err="1"/>
              <a:t>începutul</a:t>
            </a:r>
            <a:r>
              <a:rPr lang="en-US" dirty="0"/>
              <a:t> </a:t>
            </a:r>
            <a:r>
              <a:rPr lang="en-US" dirty="0" err="1"/>
              <a:t>procesului</a:t>
            </a:r>
            <a:r>
              <a:rPr lang="en-US" dirty="0"/>
              <a:t>, </a:t>
            </a:r>
            <a:r>
              <a:rPr lang="en-US" dirty="0" err="1"/>
              <a:t>atunci</a:t>
            </a:r>
            <a:r>
              <a:rPr lang="en-US" dirty="0"/>
              <a:t> </a:t>
            </a:r>
            <a:r>
              <a:rPr lang="en-US" dirty="0" err="1"/>
              <a:t>când</a:t>
            </a:r>
            <a:r>
              <a:rPr lang="en-US" dirty="0"/>
              <a:t> sunt </a:t>
            </a:r>
            <a:r>
              <a:rPr lang="en-US" dirty="0" err="1"/>
              <a:t>mai</a:t>
            </a:r>
            <a:r>
              <a:rPr lang="en-US" dirty="0"/>
              <a:t> </a:t>
            </a:r>
            <a:r>
              <a:rPr lang="en-US" dirty="0" err="1"/>
              <a:t>ușor</a:t>
            </a:r>
            <a:r>
              <a:rPr lang="en-US" dirty="0"/>
              <a:t> de </a:t>
            </a:r>
            <a:r>
              <a:rPr lang="en-US" dirty="0" err="1"/>
              <a:t>remediat</a:t>
            </a:r>
            <a:r>
              <a:rPr lang="en-US" dirty="0"/>
              <a:t>. </a:t>
            </a:r>
            <a:r>
              <a:rPr lang="en-US" dirty="0" err="1"/>
              <a:t>Acest</a:t>
            </a:r>
            <a:r>
              <a:rPr lang="en-US" dirty="0"/>
              <a:t> </a:t>
            </a:r>
            <a:r>
              <a:rPr lang="en-US" dirty="0" err="1"/>
              <a:t>lucru</a:t>
            </a:r>
            <a:r>
              <a:rPr lang="en-US" dirty="0"/>
              <a:t> </a:t>
            </a:r>
            <a:r>
              <a:rPr lang="en-US" dirty="0" err="1"/>
              <a:t>permite</a:t>
            </a:r>
            <a:r>
              <a:rPr lang="en-US" dirty="0"/>
              <a:t>, de </a:t>
            </a:r>
            <a:r>
              <a:rPr lang="en-US" dirty="0" err="1"/>
              <a:t>asemenea</a:t>
            </a:r>
            <a:r>
              <a:rPr lang="en-US" dirty="0"/>
              <a:t>, </a:t>
            </a:r>
            <a:r>
              <a:rPr lang="en-US" dirty="0" err="1"/>
              <a:t>refactorarea</a:t>
            </a:r>
            <a:r>
              <a:rPr lang="en-US" dirty="0"/>
              <a:t> </a:t>
            </a:r>
            <a:r>
              <a:rPr lang="en-US" dirty="0" err="1"/>
              <a:t>codului</a:t>
            </a:r>
            <a:r>
              <a:rPr lang="en-US" dirty="0"/>
              <a:t> cu </a:t>
            </a:r>
            <a:r>
              <a:rPr lang="en-US" dirty="0" err="1"/>
              <a:t>încredere</a:t>
            </a:r>
            <a:r>
              <a:rPr lang="en-US" dirty="0"/>
              <a:t>, </a:t>
            </a:r>
            <a:r>
              <a:rPr lang="en-US" dirty="0" err="1"/>
              <a:t>deoarece</a:t>
            </a:r>
            <a:r>
              <a:rPr lang="en-US" dirty="0"/>
              <a:t> se </a:t>
            </a:r>
            <a:r>
              <a:rPr lang="en-US" dirty="0" err="1"/>
              <a:t>adaugă</a:t>
            </a:r>
            <a:r>
              <a:rPr lang="en-US" dirty="0"/>
              <a:t> </a:t>
            </a:r>
            <a:r>
              <a:rPr lang="en-US" dirty="0" err="1"/>
              <a:t>noi</a:t>
            </a:r>
            <a:r>
              <a:rPr lang="en-US" dirty="0"/>
              <a:t> </a:t>
            </a:r>
            <a:r>
              <a:rPr lang="en-US" dirty="0" err="1"/>
              <a:t>funcții</a:t>
            </a:r>
            <a:r>
              <a:rPr lang="en-US" dirty="0"/>
              <a:t> </a:t>
            </a:r>
            <a:r>
              <a:rPr lang="en-US" dirty="0" err="1"/>
              <a:t>în</a:t>
            </a:r>
            <a:r>
              <a:rPr lang="en-US" dirty="0"/>
              <a:t> </a:t>
            </a:r>
            <a:r>
              <a:rPr lang="en-US" dirty="0" err="1"/>
              <a:t>sistem</a:t>
            </a:r>
            <a:r>
              <a:rPr lang="en-US" dirty="0"/>
              <a:t>.</a:t>
            </a:r>
          </a:p>
        </p:txBody>
      </p:sp>
    </p:spTree>
    <p:extLst>
      <p:ext uri="{BB962C8B-B14F-4D97-AF65-F5344CB8AC3E}">
        <p14:creationId xmlns:p14="http://schemas.microsoft.com/office/powerpoint/2010/main" val="4222681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1E712-0553-4C84-AACE-22D7AB60920B}"/>
              </a:ext>
            </a:extLst>
          </p:cNvPr>
          <p:cNvSpPr>
            <a:spLocks noGrp="1"/>
          </p:cNvSpPr>
          <p:nvPr>
            <p:ph type="title"/>
          </p:nvPr>
        </p:nvSpPr>
        <p:spPr/>
        <p:txBody>
          <a:bodyPr/>
          <a:lstStyle/>
          <a:p>
            <a:r>
              <a:rPr lang="en-US" dirty="0" err="1"/>
              <a:t>Creare</a:t>
            </a:r>
            <a:r>
              <a:rPr lang="en-US" dirty="0"/>
              <a:t> </a:t>
            </a:r>
            <a:r>
              <a:rPr lang="en-US" dirty="0" err="1"/>
              <a:t>aplicatiei</a:t>
            </a:r>
            <a:endParaRPr lang="en-US" dirty="0"/>
          </a:p>
        </p:txBody>
      </p:sp>
      <p:pic>
        <p:nvPicPr>
          <p:cNvPr id="4" name="Content Placeholder 3">
            <a:extLst>
              <a:ext uri="{FF2B5EF4-FFF2-40B4-BE49-F238E27FC236}">
                <a16:creationId xmlns:a16="http://schemas.microsoft.com/office/drawing/2014/main" id="{10A462E4-44E6-47EB-9D7D-04C508154CC5}"/>
              </a:ext>
            </a:extLst>
          </p:cNvPr>
          <p:cNvPicPr>
            <a:picLocks noGrp="1" noChangeAspect="1"/>
          </p:cNvPicPr>
          <p:nvPr>
            <p:ph idx="1"/>
          </p:nvPr>
        </p:nvPicPr>
        <p:blipFill>
          <a:blip r:embed="rId2"/>
          <a:stretch>
            <a:fillRect/>
          </a:stretch>
        </p:blipFill>
        <p:spPr>
          <a:xfrm>
            <a:off x="3864346" y="1295288"/>
            <a:ext cx="3439005" cy="752580"/>
          </a:xfrm>
          <a:prstGeom prst="rect">
            <a:avLst/>
          </a:prstGeom>
        </p:spPr>
      </p:pic>
      <p:pic>
        <p:nvPicPr>
          <p:cNvPr id="1026" name="Picture 2" descr="Imagini pentru visual studio code">
            <a:extLst>
              <a:ext uri="{FF2B5EF4-FFF2-40B4-BE49-F238E27FC236}">
                <a16:creationId xmlns:a16="http://schemas.microsoft.com/office/drawing/2014/main" id="{E44C9908-E12C-4510-A719-21A8D3A2C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99" y="1295288"/>
            <a:ext cx="3130999" cy="1565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1A1DAAD-3A6F-48FF-AFCE-8F53A9C5A816}"/>
              </a:ext>
            </a:extLst>
          </p:cNvPr>
          <p:cNvPicPr>
            <a:picLocks noChangeAspect="1"/>
          </p:cNvPicPr>
          <p:nvPr/>
        </p:nvPicPr>
        <p:blipFill>
          <a:blip r:embed="rId4"/>
          <a:stretch>
            <a:fillRect/>
          </a:stretch>
        </p:blipFill>
        <p:spPr>
          <a:xfrm>
            <a:off x="3864346" y="2260629"/>
            <a:ext cx="3439004" cy="600159"/>
          </a:xfrm>
          <a:prstGeom prst="rect">
            <a:avLst/>
          </a:prstGeom>
        </p:spPr>
      </p:pic>
      <p:pic>
        <p:nvPicPr>
          <p:cNvPr id="10" name="Picture 9">
            <a:extLst>
              <a:ext uri="{FF2B5EF4-FFF2-40B4-BE49-F238E27FC236}">
                <a16:creationId xmlns:a16="http://schemas.microsoft.com/office/drawing/2014/main" id="{AD40789A-7A53-47A5-8240-DF7067578F48}"/>
              </a:ext>
            </a:extLst>
          </p:cNvPr>
          <p:cNvPicPr>
            <a:picLocks noChangeAspect="1"/>
          </p:cNvPicPr>
          <p:nvPr/>
        </p:nvPicPr>
        <p:blipFill>
          <a:blip r:embed="rId5"/>
          <a:stretch>
            <a:fillRect/>
          </a:stretch>
        </p:blipFill>
        <p:spPr>
          <a:xfrm>
            <a:off x="7958306" y="1295288"/>
            <a:ext cx="3172268" cy="3689230"/>
          </a:xfrm>
          <a:prstGeom prst="rect">
            <a:avLst/>
          </a:prstGeom>
        </p:spPr>
      </p:pic>
      <p:pic>
        <p:nvPicPr>
          <p:cNvPr id="11" name="Picture 10">
            <a:extLst>
              <a:ext uri="{FF2B5EF4-FFF2-40B4-BE49-F238E27FC236}">
                <a16:creationId xmlns:a16="http://schemas.microsoft.com/office/drawing/2014/main" id="{321B2AA2-8D9B-40A0-AF35-CAE92CCC2919}"/>
              </a:ext>
            </a:extLst>
          </p:cNvPr>
          <p:cNvPicPr>
            <a:picLocks noChangeAspect="1"/>
          </p:cNvPicPr>
          <p:nvPr/>
        </p:nvPicPr>
        <p:blipFill>
          <a:blip r:embed="rId6"/>
          <a:stretch>
            <a:fillRect/>
          </a:stretch>
        </p:blipFill>
        <p:spPr>
          <a:xfrm>
            <a:off x="7958306" y="5231228"/>
            <a:ext cx="3172268" cy="714475"/>
          </a:xfrm>
          <a:prstGeom prst="rect">
            <a:avLst/>
          </a:prstGeom>
        </p:spPr>
      </p:pic>
      <p:pic>
        <p:nvPicPr>
          <p:cNvPr id="14" name="Picture 13">
            <a:extLst>
              <a:ext uri="{FF2B5EF4-FFF2-40B4-BE49-F238E27FC236}">
                <a16:creationId xmlns:a16="http://schemas.microsoft.com/office/drawing/2014/main" id="{734BA91B-93EE-480D-8766-51F4F73ED078}"/>
              </a:ext>
            </a:extLst>
          </p:cNvPr>
          <p:cNvPicPr>
            <a:picLocks noChangeAspect="1"/>
          </p:cNvPicPr>
          <p:nvPr/>
        </p:nvPicPr>
        <p:blipFill>
          <a:blip r:embed="rId7"/>
          <a:stretch>
            <a:fillRect/>
          </a:stretch>
        </p:blipFill>
        <p:spPr>
          <a:xfrm>
            <a:off x="523399" y="2973703"/>
            <a:ext cx="6779951" cy="3672860"/>
          </a:xfrm>
          <a:prstGeom prst="rect">
            <a:avLst/>
          </a:prstGeom>
        </p:spPr>
      </p:pic>
    </p:spTree>
    <p:extLst>
      <p:ext uri="{BB962C8B-B14F-4D97-AF65-F5344CB8AC3E}">
        <p14:creationId xmlns:p14="http://schemas.microsoft.com/office/powerpoint/2010/main" val="191170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986-0919-4B6C-97A1-0642FE171589}"/>
              </a:ext>
            </a:extLst>
          </p:cNvPr>
          <p:cNvSpPr>
            <a:spLocks noGrp="1"/>
          </p:cNvSpPr>
          <p:nvPr>
            <p:ph type="title"/>
          </p:nvPr>
        </p:nvSpPr>
        <p:spPr/>
        <p:txBody>
          <a:bodyPr/>
          <a:lstStyle/>
          <a:p>
            <a:r>
              <a:rPr lang="en-US" dirty="0" err="1"/>
              <a:t>Structura</a:t>
            </a:r>
            <a:r>
              <a:rPr lang="en-US" dirty="0"/>
              <a:t> general de </a:t>
            </a:r>
            <a:r>
              <a:rPr lang="en-US" dirty="0" err="1"/>
              <a:t>testare</a:t>
            </a:r>
            <a:endParaRPr lang="en-US" dirty="0"/>
          </a:p>
        </p:txBody>
      </p:sp>
      <p:sp>
        <p:nvSpPr>
          <p:cNvPr id="3" name="Content Placeholder 2">
            <a:extLst>
              <a:ext uri="{FF2B5EF4-FFF2-40B4-BE49-F238E27FC236}">
                <a16:creationId xmlns:a16="http://schemas.microsoft.com/office/drawing/2014/main" id="{06E24FA4-89AD-4018-B81C-196D9DFEE059}"/>
              </a:ext>
            </a:extLst>
          </p:cNvPr>
          <p:cNvSpPr>
            <a:spLocks noGrp="1"/>
          </p:cNvSpPr>
          <p:nvPr>
            <p:ph idx="1"/>
          </p:nvPr>
        </p:nvSpPr>
        <p:spPr/>
        <p:txBody>
          <a:bodyPr/>
          <a:lstStyle/>
          <a:p>
            <a:r>
              <a:rPr lang="en-US" dirty="0" err="1"/>
              <a:t>Fiecare</a:t>
            </a:r>
            <a:r>
              <a:rPr lang="en-US" dirty="0"/>
              <a:t> </a:t>
            </a:r>
            <a:r>
              <a:rPr lang="en-US" dirty="0" err="1"/>
              <a:t>entitate</a:t>
            </a:r>
            <a:r>
              <a:rPr lang="en-US" dirty="0"/>
              <a:t>(</a:t>
            </a:r>
            <a:r>
              <a:rPr lang="en-US" dirty="0" err="1"/>
              <a:t>componenta</a:t>
            </a:r>
            <a:r>
              <a:rPr lang="en-US" dirty="0"/>
              <a:t>, </a:t>
            </a:r>
            <a:r>
              <a:rPr lang="en-US" dirty="0" err="1"/>
              <a:t>pagina</a:t>
            </a:r>
            <a:r>
              <a:rPr lang="en-US" dirty="0"/>
              <a:t>, </a:t>
            </a:r>
            <a:r>
              <a:rPr lang="en-US" dirty="0" err="1"/>
              <a:t>serviciu</a:t>
            </a:r>
            <a:r>
              <a:rPr lang="en-US" dirty="0"/>
              <a:t>, pipe) are un </a:t>
            </a:r>
            <a:r>
              <a:rPr lang="en-US" dirty="0" err="1"/>
              <a:t>fiser</a:t>
            </a:r>
            <a:r>
              <a:rPr lang="en-US" dirty="0"/>
              <a:t> cu </a:t>
            </a:r>
            <a:r>
              <a:rPr lang="en-US" dirty="0" err="1"/>
              <a:t>extesnsia</a:t>
            </a:r>
            <a:r>
              <a:rPr lang="en-US" dirty="0"/>
              <a:t> .spec</a:t>
            </a:r>
          </a:p>
          <a:p>
            <a:r>
              <a:rPr lang="en-US" dirty="0" err="1"/>
              <a:t>Fisierul</a:t>
            </a:r>
            <a:r>
              <a:rPr lang="en-US" dirty="0"/>
              <a:t> .spec se </a:t>
            </a:r>
            <a:r>
              <a:rPr lang="en-US" dirty="0" err="1"/>
              <a:t>afla</a:t>
            </a:r>
            <a:r>
              <a:rPr lang="en-US" dirty="0"/>
              <a:t> in </a:t>
            </a:r>
            <a:r>
              <a:rPr lang="en-US" dirty="0" err="1"/>
              <a:t>acelasi</a:t>
            </a:r>
            <a:r>
              <a:rPr lang="en-US" dirty="0"/>
              <a:t> loc </a:t>
            </a:r>
            <a:r>
              <a:rPr lang="en-US" dirty="0" err="1"/>
              <a:t>si</a:t>
            </a:r>
            <a:r>
              <a:rPr lang="en-US" dirty="0"/>
              <a:t> </a:t>
            </a:r>
            <a:r>
              <a:rPr lang="en-US" dirty="0" err="1"/>
              <a:t>este</a:t>
            </a:r>
            <a:r>
              <a:rPr lang="en-US" dirty="0"/>
              <a:t> </a:t>
            </a:r>
            <a:r>
              <a:rPr lang="en-US" dirty="0" err="1"/>
              <a:t>numit</a:t>
            </a:r>
            <a:r>
              <a:rPr lang="en-US" dirty="0"/>
              <a:t> exact la </a:t>
            </a:r>
            <a:r>
              <a:rPr lang="en-US" dirty="0" err="1"/>
              <a:t>fel</a:t>
            </a:r>
            <a:r>
              <a:rPr lang="en-US" dirty="0"/>
              <a:t> cu </a:t>
            </a:r>
            <a:r>
              <a:rPr lang="en-US" dirty="0" err="1"/>
              <a:t>fisierul</a:t>
            </a:r>
            <a:r>
              <a:rPr lang="en-US" dirty="0"/>
              <a:t> </a:t>
            </a:r>
            <a:r>
              <a:rPr lang="en-US" dirty="0" err="1"/>
              <a:t>sursa</a:t>
            </a:r>
            <a:r>
              <a:rPr lang="en-US" dirty="0"/>
              <a:t> pe care </a:t>
            </a:r>
            <a:r>
              <a:rPr lang="en-US" dirty="0" err="1"/>
              <a:t>aceseta</a:t>
            </a:r>
            <a:r>
              <a:rPr lang="en-US" dirty="0"/>
              <a:t> </a:t>
            </a:r>
            <a:r>
              <a:rPr lang="en-US" dirty="0" err="1"/>
              <a:t>il</a:t>
            </a:r>
            <a:r>
              <a:rPr lang="en-US" dirty="0"/>
              <a:t> </a:t>
            </a:r>
            <a:r>
              <a:rPr lang="en-US" dirty="0" err="1"/>
              <a:t>testeaza</a:t>
            </a:r>
            <a:endParaRPr lang="en-US" dirty="0"/>
          </a:p>
          <a:p>
            <a:r>
              <a:rPr lang="en-US" dirty="0" err="1"/>
              <a:t>Fiserele</a:t>
            </a:r>
            <a:r>
              <a:rPr lang="en-US" dirty="0"/>
              <a:t> de test </a:t>
            </a:r>
            <a:r>
              <a:rPr lang="en-US" dirty="0" err="1"/>
              <a:t>contin</a:t>
            </a:r>
            <a:r>
              <a:rPr lang="en-US" dirty="0"/>
              <a:t> un </a:t>
            </a:r>
            <a:r>
              <a:rPr lang="en-US" dirty="0" err="1"/>
              <a:t>singur</a:t>
            </a:r>
            <a:r>
              <a:rPr lang="en-US" dirty="0"/>
              <a:t> </a:t>
            </a:r>
            <a:r>
              <a:rPr lang="en-US" dirty="0" err="1"/>
              <a:t>apel</a:t>
            </a:r>
            <a:r>
              <a:rPr lang="en-US" dirty="0"/>
              <a:t> al </a:t>
            </a:r>
            <a:r>
              <a:rPr lang="en-US" dirty="0" err="1"/>
              <a:t>functiei</a:t>
            </a:r>
            <a:r>
              <a:rPr lang="en-US" dirty="0"/>
              <a:t> </a:t>
            </a:r>
            <a:r>
              <a:rPr lang="en-US" b="1" dirty="0"/>
              <a:t>describe() </a:t>
            </a:r>
            <a:r>
              <a:rPr lang="en-US" dirty="0"/>
              <a:t>care </a:t>
            </a:r>
            <a:r>
              <a:rPr lang="en-US" dirty="0" err="1"/>
              <a:t>defineste</a:t>
            </a:r>
            <a:r>
              <a:rPr lang="en-US" dirty="0"/>
              <a:t> </a:t>
            </a:r>
            <a:r>
              <a:rPr lang="en-US" dirty="0" err="1"/>
              <a:t>testul</a:t>
            </a:r>
            <a:r>
              <a:rPr lang="en-US" dirty="0"/>
              <a:t> principal</a:t>
            </a:r>
          </a:p>
          <a:p>
            <a:r>
              <a:rPr lang="en-US" dirty="0" err="1"/>
              <a:t>Functiile</a:t>
            </a:r>
            <a:r>
              <a:rPr lang="en-US" dirty="0"/>
              <a:t> describe pot date </a:t>
            </a:r>
            <a:r>
              <a:rPr lang="en-US" dirty="0" err="1"/>
              <a:t>pentru</a:t>
            </a:r>
            <a:r>
              <a:rPr lang="en-US" dirty="0"/>
              <a:t> setup de </a:t>
            </a:r>
            <a:r>
              <a:rPr lang="en-US" dirty="0" err="1"/>
              <a:t>obicei</a:t>
            </a:r>
            <a:r>
              <a:rPr lang="en-US" dirty="0"/>
              <a:t> </a:t>
            </a:r>
            <a:r>
              <a:rPr lang="en-US" dirty="0" err="1"/>
              <a:t>pregatite</a:t>
            </a:r>
            <a:r>
              <a:rPr lang="en-US" dirty="0"/>
              <a:t> de </a:t>
            </a:r>
            <a:r>
              <a:rPr lang="en-US" dirty="0" err="1"/>
              <a:t>catre</a:t>
            </a:r>
            <a:r>
              <a:rPr lang="en-US" dirty="0"/>
              <a:t> </a:t>
            </a:r>
            <a:r>
              <a:rPr lang="en-US" dirty="0" err="1"/>
              <a:t>apelul</a:t>
            </a:r>
            <a:r>
              <a:rPr lang="en-US" dirty="0"/>
              <a:t> </a:t>
            </a:r>
            <a:r>
              <a:rPr lang="en-US" dirty="0" err="1"/>
              <a:t>fuctiei</a:t>
            </a:r>
            <a:r>
              <a:rPr lang="en-US" dirty="0"/>
              <a:t> </a:t>
            </a:r>
            <a:r>
              <a:rPr lang="en-US" b="1" dirty="0" err="1"/>
              <a:t>beforeEach</a:t>
            </a:r>
            <a:r>
              <a:rPr lang="en-US" b="1" dirty="0"/>
              <a:t> () </a:t>
            </a:r>
            <a:r>
              <a:rPr lang="en-US" dirty="0" err="1"/>
              <a:t>sau</a:t>
            </a:r>
            <a:r>
              <a:rPr lang="en-US" dirty="0"/>
              <a:t> al </a:t>
            </a:r>
            <a:r>
              <a:rPr lang="en-US" dirty="0" err="1"/>
              <a:t>functiei</a:t>
            </a:r>
            <a:r>
              <a:rPr lang="en-US" dirty="0"/>
              <a:t> </a:t>
            </a:r>
            <a:r>
              <a:rPr lang="en-US" b="1" dirty="0" err="1"/>
              <a:t>afterEach</a:t>
            </a:r>
            <a:r>
              <a:rPr lang="en-US" b="1" dirty="0"/>
              <a:t>()</a:t>
            </a:r>
            <a:endParaRPr lang="en-US" dirty="0"/>
          </a:p>
          <a:p>
            <a:r>
              <a:rPr lang="en-US" dirty="0" err="1"/>
              <a:t>Apelul</a:t>
            </a:r>
            <a:r>
              <a:rPr lang="en-US" dirty="0"/>
              <a:t> </a:t>
            </a:r>
            <a:r>
              <a:rPr lang="en-US" dirty="0" err="1"/>
              <a:t>functiilor</a:t>
            </a:r>
            <a:r>
              <a:rPr lang="en-US" dirty="0"/>
              <a:t> </a:t>
            </a:r>
            <a:r>
              <a:rPr lang="en-US" b="1" dirty="0"/>
              <a:t>it() </a:t>
            </a:r>
            <a:r>
              <a:rPr lang="en-US" dirty="0"/>
              <a:t>defines test </a:t>
            </a:r>
            <a:r>
              <a:rPr lang="en-US" dirty="0" err="1"/>
              <a:t>case.uri</a:t>
            </a:r>
            <a:r>
              <a:rPr lang="en-US" dirty="0"/>
              <a:t> </a:t>
            </a:r>
            <a:r>
              <a:rPr lang="en-US" dirty="0" err="1"/>
              <a:t>individuale</a:t>
            </a:r>
            <a:endParaRPr lang="en-US" dirty="0"/>
          </a:p>
        </p:txBody>
      </p:sp>
    </p:spTree>
    <p:extLst>
      <p:ext uri="{BB962C8B-B14F-4D97-AF65-F5344CB8AC3E}">
        <p14:creationId xmlns:p14="http://schemas.microsoft.com/office/powerpoint/2010/main" val="1789793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329F-D530-477E-B8EB-189A5F80907D}"/>
              </a:ext>
            </a:extLst>
          </p:cNvPr>
          <p:cNvSpPr>
            <a:spLocks noGrp="1"/>
          </p:cNvSpPr>
          <p:nvPr>
            <p:ph type="title"/>
          </p:nvPr>
        </p:nvSpPr>
        <p:spPr/>
        <p:txBody>
          <a:bodyPr/>
          <a:lstStyle/>
          <a:p>
            <a:r>
              <a:rPr lang="en-US" dirty="0" err="1"/>
              <a:t>Expemplu</a:t>
            </a:r>
            <a:endParaRPr lang="en-US" dirty="0"/>
          </a:p>
        </p:txBody>
      </p:sp>
      <p:pic>
        <p:nvPicPr>
          <p:cNvPr id="5" name="Content Placeholder 4">
            <a:extLst>
              <a:ext uri="{FF2B5EF4-FFF2-40B4-BE49-F238E27FC236}">
                <a16:creationId xmlns:a16="http://schemas.microsoft.com/office/drawing/2014/main" id="{DAA389AE-EC47-425D-AC0E-6FC61976648C}"/>
              </a:ext>
            </a:extLst>
          </p:cNvPr>
          <p:cNvPicPr>
            <a:picLocks noGrp="1" noChangeAspect="1"/>
          </p:cNvPicPr>
          <p:nvPr>
            <p:ph idx="1"/>
          </p:nvPr>
        </p:nvPicPr>
        <p:blipFill>
          <a:blip r:embed="rId3"/>
          <a:stretch>
            <a:fillRect/>
          </a:stretch>
        </p:blipFill>
        <p:spPr>
          <a:xfrm>
            <a:off x="1841524" y="2058149"/>
            <a:ext cx="8508951" cy="3450318"/>
          </a:xfrm>
          <a:prstGeom prst="rect">
            <a:avLst/>
          </a:prstGeom>
        </p:spPr>
      </p:pic>
    </p:spTree>
    <p:extLst>
      <p:ext uri="{BB962C8B-B14F-4D97-AF65-F5344CB8AC3E}">
        <p14:creationId xmlns:p14="http://schemas.microsoft.com/office/powerpoint/2010/main" val="335779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30C9-0A16-4810-A388-579AECD38D41}"/>
              </a:ext>
            </a:extLst>
          </p:cNvPr>
          <p:cNvSpPr>
            <a:spLocks noGrp="1"/>
          </p:cNvSpPr>
          <p:nvPr>
            <p:ph type="title"/>
          </p:nvPr>
        </p:nvSpPr>
        <p:spPr/>
        <p:txBody>
          <a:bodyPr/>
          <a:lstStyle/>
          <a:p>
            <a:r>
              <a:rPr lang="en-US" dirty="0"/>
              <a:t>Cum </a:t>
            </a:r>
            <a:r>
              <a:rPr lang="en-US" dirty="0" err="1"/>
              <a:t>testam</a:t>
            </a:r>
            <a:r>
              <a:rPr lang="en-US" dirty="0"/>
              <a:t> </a:t>
            </a:r>
            <a:r>
              <a:rPr lang="en-US" dirty="0" err="1"/>
              <a:t>pagini</a:t>
            </a:r>
            <a:r>
              <a:rPr lang="en-US" dirty="0"/>
              <a:t> </a:t>
            </a:r>
            <a:r>
              <a:rPr lang="en-US" dirty="0" err="1"/>
              <a:t>si</a:t>
            </a:r>
            <a:r>
              <a:rPr lang="en-US" dirty="0"/>
              <a:t> </a:t>
            </a:r>
            <a:r>
              <a:rPr lang="en-US" dirty="0" err="1"/>
              <a:t>componente</a:t>
            </a:r>
            <a:r>
              <a:rPr lang="en-US" dirty="0"/>
              <a:t>?</a:t>
            </a:r>
          </a:p>
        </p:txBody>
      </p:sp>
      <p:pic>
        <p:nvPicPr>
          <p:cNvPr id="15" name="Content Placeholder 14">
            <a:extLst>
              <a:ext uri="{FF2B5EF4-FFF2-40B4-BE49-F238E27FC236}">
                <a16:creationId xmlns:a16="http://schemas.microsoft.com/office/drawing/2014/main" id="{8611E8DA-3DE2-4D3D-B6B6-C06C6B114E59}"/>
              </a:ext>
            </a:extLst>
          </p:cNvPr>
          <p:cNvPicPr>
            <a:picLocks noGrp="1" noChangeAspect="1"/>
          </p:cNvPicPr>
          <p:nvPr>
            <p:ph idx="1"/>
          </p:nvPr>
        </p:nvPicPr>
        <p:blipFill>
          <a:blip r:embed="rId3"/>
          <a:stretch>
            <a:fillRect/>
          </a:stretch>
        </p:blipFill>
        <p:spPr>
          <a:xfrm>
            <a:off x="394441" y="1314340"/>
            <a:ext cx="8073956" cy="4683787"/>
          </a:xfrm>
          <a:prstGeom prst="rect">
            <a:avLst/>
          </a:prstGeom>
        </p:spPr>
      </p:pic>
      <p:sp>
        <p:nvSpPr>
          <p:cNvPr id="16" name="Rectangle: Rounded Corners 15">
            <a:extLst>
              <a:ext uri="{FF2B5EF4-FFF2-40B4-BE49-F238E27FC236}">
                <a16:creationId xmlns:a16="http://schemas.microsoft.com/office/drawing/2014/main" id="{C408B72D-4EC7-43A9-A78E-908D4F6A3C21}"/>
              </a:ext>
            </a:extLst>
          </p:cNvPr>
          <p:cNvSpPr/>
          <p:nvPr/>
        </p:nvSpPr>
        <p:spPr>
          <a:xfrm>
            <a:off x="8637923" y="2688017"/>
            <a:ext cx="3329162" cy="6916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solidFill>
                  <a:schemeClr val="tx1"/>
                </a:solidFill>
              </a:rPr>
              <a:t>fixture.componentInstance</a:t>
            </a:r>
            <a:endParaRPr lang="en-US" dirty="0"/>
          </a:p>
        </p:txBody>
      </p:sp>
      <p:sp>
        <p:nvSpPr>
          <p:cNvPr id="17" name="Rectangle: Rounded Corners 16">
            <a:extLst>
              <a:ext uri="{FF2B5EF4-FFF2-40B4-BE49-F238E27FC236}">
                <a16:creationId xmlns:a16="http://schemas.microsoft.com/office/drawing/2014/main" id="{D21CE330-6DE5-48DE-8E09-C875B10E0D64}"/>
              </a:ext>
            </a:extLst>
          </p:cNvPr>
          <p:cNvSpPr/>
          <p:nvPr/>
        </p:nvSpPr>
        <p:spPr>
          <a:xfrm>
            <a:off x="8637923" y="4214447"/>
            <a:ext cx="3329162" cy="6916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rPr>
              <a:t>fixture. </a:t>
            </a:r>
            <a:r>
              <a:rPr lang="en-US" b="1" dirty="0" err="1">
                <a:solidFill>
                  <a:schemeClr val="tx1"/>
                </a:solidFill>
              </a:rPr>
              <a:t>nativeElement</a:t>
            </a:r>
            <a:endParaRPr lang="en-US" dirty="0"/>
          </a:p>
        </p:txBody>
      </p:sp>
    </p:spTree>
    <p:extLst>
      <p:ext uri="{BB962C8B-B14F-4D97-AF65-F5344CB8AC3E}">
        <p14:creationId xmlns:p14="http://schemas.microsoft.com/office/powerpoint/2010/main" val="417309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AB72-BF64-4FB3-A722-11E006A82C32}"/>
              </a:ext>
            </a:extLst>
          </p:cNvPr>
          <p:cNvSpPr>
            <a:spLocks noGrp="1"/>
          </p:cNvSpPr>
          <p:nvPr>
            <p:ph type="title"/>
          </p:nvPr>
        </p:nvSpPr>
        <p:spPr/>
        <p:txBody>
          <a:bodyPr/>
          <a:lstStyle/>
          <a:p>
            <a:r>
              <a:rPr lang="en-US" dirty="0"/>
              <a:t>Cum </a:t>
            </a:r>
            <a:r>
              <a:rPr lang="en-US" dirty="0" err="1"/>
              <a:t>testam</a:t>
            </a:r>
            <a:r>
              <a:rPr lang="en-US" dirty="0"/>
              <a:t> un </a:t>
            </a:r>
            <a:r>
              <a:rPr lang="en-US" dirty="0" err="1"/>
              <a:t>serviciu</a:t>
            </a:r>
            <a:r>
              <a:rPr lang="en-US" dirty="0"/>
              <a:t> de </a:t>
            </a:r>
            <a:r>
              <a:rPr lang="en-US" dirty="0" err="1"/>
              <a:t>utilitati</a:t>
            </a:r>
            <a:r>
              <a:rPr lang="en-US" dirty="0"/>
              <a:t>?</a:t>
            </a:r>
          </a:p>
        </p:txBody>
      </p:sp>
      <p:pic>
        <p:nvPicPr>
          <p:cNvPr id="4" name="Content Placeholder 3">
            <a:extLst>
              <a:ext uri="{FF2B5EF4-FFF2-40B4-BE49-F238E27FC236}">
                <a16:creationId xmlns:a16="http://schemas.microsoft.com/office/drawing/2014/main" id="{9748F1EB-FF0D-46F2-9166-6D51BF3AE2EF}"/>
              </a:ext>
            </a:extLst>
          </p:cNvPr>
          <p:cNvPicPr>
            <a:picLocks noGrp="1" noChangeAspect="1"/>
          </p:cNvPicPr>
          <p:nvPr>
            <p:ph idx="1"/>
          </p:nvPr>
        </p:nvPicPr>
        <p:blipFill>
          <a:blip r:embed="rId3"/>
          <a:stretch>
            <a:fillRect/>
          </a:stretch>
        </p:blipFill>
        <p:spPr>
          <a:xfrm>
            <a:off x="646111" y="1152982"/>
            <a:ext cx="7731692" cy="5252299"/>
          </a:xfrm>
          <a:prstGeom prst="rect">
            <a:avLst/>
          </a:prstGeom>
        </p:spPr>
      </p:pic>
      <p:sp>
        <p:nvSpPr>
          <p:cNvPr id="5" name="Rectangle: Rounded Corners 4">
            <a:extLst>
              <a:ext uri="{FF2B5EF4-FFF2-40B4-BE49-F238E27FC236}">
                <a16:creationId xmlns:a16="http://schemas.microsoft.com/office/drawing/2014/main" id="{BF882878-BC2B-4230-89D0-4D5ABE080DF6}"/>
              </a:ext>
            </a:extLst>
          </p:cNvPr>
          <p:cNvSpPr/>
          <p:nvPr/>
        </p:nvSpPr>
        <p:spPr>
          <a:xfrm>
            <a:off x="8637923" y="4446478"/>
            <a:ext cx="3329162" cy="6916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ro-RO" b="1" dirty="0">
                <a:solidFill>
                  <a:schemeClr val="tx1"/>
                </a:solidFill>
              </a:rPr>
              <a:t>injectare</a:t>
            </a:r>
            <a:endParaRPr lang="en-US" dirty="0"/>
          </a:p>
        </p:txBody>
      </p:sp>
      <p:sp>
        <p:nvSpPr>
          <p:cNvPr id="6" name="Rectangle: Rounded Corners 5">
            <a:extLst>
              <a:ext uri="{FF2B5EF4-FFF2-40B4-BE49-F238E27FC236}">
                <a16:creationId xmlns:a16="http://schemas.microsoft.com/office/drawing/2014/main" id="{AC0B125B-0420-4362-B7AB-D81B01D26662}"/>
              </a:ext>
            </a:extLst>
          </p:cNvPr>
          <p:cNvSpPr/>
          <p:nvPr/>
        </p:nvSpPr>
        <p:spPr>
          <a:xfrm>
            <a:off x="8637923" y="5410201"/>
            <a:ext cx="3329162" cy="69166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ro-RO" b="1" dirty="0">
                <a:solidFill>
                  <a:schemeClr val="tx1"/>
                </a:solidFill>
              </a:rPr>
              <a:t>manual</a:t>
            </a:r>
            <a:endParaRPr lang="en-US" dirty="0"/>
          </a:p>
        </p:txBody>
      </p:sp>
    </p:spTree>
    <p:extLst>
      <p:ext uri="{BB962C8B-B14F-4D97-AF65-F5344CB8AC3E}">
        <p14:creationId xmlns:p14="http://schemas.microsoft.com/office/powerpoint/2010/main" val="37146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991</TotalTime>
  <Words>1942</Words>
  <Application>Microsoft Office PowerPoint</Application>
  <PresentationFormat>Widescreen</PresentationFormat>
  <Paragraphs>151</Paragraphs>
  <Slides>27</Slides>
  <Notes>16</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Wingdings 3</vt:lpstr>
      <vt:lpstr>Ion</vt:lpstr>
      <vt:lpstr>Tema: 11. Automated testing in mobile applications</vt:lpstr>
      <vt:lpstr>Cuprins</vt:lpstr>
      <vt:lpstr>Intro</vt:lpstr>
      <vt:lpstr>Principii de testare </vt:lpstr>
      <vt:lpstr>Creare aplicatiei</vt:lpstr>
      <vt:lpstr>Structura general de testare</vt:lpstr>
      <vt:lpstr>Expemplu</vt:lpstr>
      <vt:lpstr>Cum testam pagini si componente?</vt:lpstr>
      <vt:lpstr>Cum testam un serviciu de utilitati?</vt:lpstr>
      <vt:lpstr>Cum testam un serviciu HTTP?</vt:lpstr>
      <vt:lpstr>Cum testam un serviciu Pipe.uri?</vt:lpstr>
      <vt:lpstr>End-to-end testing</vt:lpstr>
      <vt:lpstr>Structura de test</vt:lpstr>
      <vt:lpstr>Page objects</vt:lpstr>
      <vt:lpstr>Cum ar arata un page object de baza?</vt:lpstr>
      <vt:lpstr>Cum ar arata un exemplu particular</vt:lpstr>
      <vt:lpstr>Testing Scripts</vt:lpstr>
      <vt:lpstr>Testing environments</vt:lpstr>
      <vt:lpstr>Testing environments</vt:lpstr>
      <vt:lpstr>Testing environments</vt:lpstr>
      <vt:lpstr>Test Cleanup</vt:lpstr>
      <vt:lpstr>Cum testam?</vt:lpstr>
      <vt:lpstr>Avem si o interfata Karma</vt:lpstr>
      <vt:lpstr>Cum stim ca a crapat?</vt:lpstr>
      <vt:lpstr>Cum testam scriptul de testare?</vt:lpstr>
      <vt:lpstr>Tool smecher</vt:lpstr>
      <vt:lpstr>Bibliografie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11. Automated testing in mobile applications</dc:title>
  <dc:creator>Iulian Tofan</dc:creator>
  <cp:lastModifiedBy>Iulian Tofan</cp:lastModifiedBy>
  <cp:revision>39</cp:revision>
  <dcterms:created xsi:type="dcterms:W3CDTF">2020-03-16T19:40:38Z</dcterms:created>
  <dcterms:modified xsi:type="dcterms:W3CDTF">2020-03-19T09:46:47Z</dcterms:modified>
</cp:coreProperties>
</file>